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Lst>
  <p:notesMasterIdLst>
    <p:notesMasterId r:id="rId22"/>
  </p:notesMasterIdLst>
  <p:sldIdLst>
    <p:sldId id="275" r:id="rId4"/>
    <p:sldId id="256" r:id="rId5"/>
    <p:sldId id="257" r:id="rId6"/>
    <p:sldId id="258" r:id="rId7"/>
    <p:sldId id="273" r:id="rId8"/>
    <p:sldId id="259" r:id="rId9"/>
    <p:sldId id="278" r:id="rId10"/>
    <p:sldId id="277" r:id="rId11"/>
    <p:sldId id="276" r:id="rId12"/>
    <p:sldId id="260" r:id="rId13"/>
    <p:sldId id="261" r:id="rId14"/>
    <p:sldId id="262" r:id="rId15"/>
    <p:sldId id="263" r:id="rId16"/>
    <p:sldId id="264" r:id="rId17"/>
    <p:sldId id="265" r:id="rId18"/>
    <p:sldId id="266" r:id="rId19"/>
    <p:sldId id="267" r:id="rId20"/>
    <p:sldId id="28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DCE3A63-9A8B-43CC-9167-5B0BEFD8B19F}" type="datetimeFigureOut">
              <a:rPr lang="en-GB" smtClean="0"/>
              <a:t>20/01/2020</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A18108B-2F50-47D9-91DC-30D35047BC4E}" type="slidenum">
              <a:rPr lang="en-GB" smtClean="0"/>
              <a:t>‹#›</a:t>
            </a:fld>
            <a:endParaRPr lang="en-GB"/>
          </a:p>
        </p:txBody>
      </p:sp>
    </p:spTree>
    <p:extLst>
      <p:ext uri="{BB962C8B-B14F-4D97-AF65-F5344CB8AC3E}">
        <p14:creationId xmlns:p14="http://schemas.microsoft.com/office/powerpoint/2010/main" val="68716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AB543-EFF4-3A46-AB72-D42B985EA6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C7DBB1-588A-2C4B-A5F3-E06D78C93F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7BDD59-813F-C248-A041-27A65A407996}"/>
              </a:ext>
            </a:extLst>
          </p:cNvPr>
          <p:cNvSpPr>
            <a:spLocks noGrp="1"/>
          </p:cNvSpPr>
          <p:nvPr>
            <p:ph type="dt" sz="half" idx="10"/>
          </p:nvPr>
        </p:nvSpPr>
        <p:spPr/>
        <p:txBody>
          <a:bodyPr/>
          <a:lstStyle/>
          <a:p>
            <a:fld id="{A45B4EB0-295E-41B7-9F5B-3B1EC215651D}" type="datetime1">
              <a:rPr lang="en-GB" smtClean="0"/>
              <a:t>20/01/2020</a:t>
            </a:fld>
            <a:endParaRPr lang="en-GB"/>
          </a:p>
        </p:txBody>
      </p:sp>
      <p:sp>
        <p:nvSpPr>
          <p:cNvPr id="5" name="Footer Placeholder 4">
            <a:extLst>
              <a:ext uri="{FF2B5EF4-FFF2-40B4-BE49-F238E27FC236}">
                <a16:creationId xmlns:a16="http://schemas.microsoft.com/office/drawing/2014/main" id="{4BEE125F-873C-8241-9E17-5EDDA21DD7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552992-BF86-954D-B46E-84F6C2BD8CD6}"/>
              </a:ext>
            </a:extLst>
          </p:cNvPr>
          <p:cNvSpPr>
            <a:spLocks noGrp="1"/>
          </p:cNvSpPr>
          <p:nvPr>
            <p:ph type="sldNum" sz="quarter" idx="12"/>
          </p:nvPr>
        </p:nvSpPr>
        <p:spPr/>
        <p:txBody>
          <a:bodyPr/>
          <a:lstStyle/>
          <a:p>
            <a:fld id="{317CD59C-2272-6140-8121-A4D216F605B4}" type="slidenum">
              <a:rPr lang="en-GB" smtClean="0"/>
              <a:t>‹#›</a:t>
            </a:fld>
            <a:endParaRPr lang="en-GB"/>
          </a:p>
        </p:txBody>
      </p:sp>
    </p:spTree>
    <p:extLst>
      <p:ext uri="{BB962C8B-B14F-4D97-AF65-F5344CB8AC3E}">
        <p14:creationId xmlns:p14="http://schemas.microsoft.com/office/powerpoint/2010/main" val="172165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69CA-647D-B04E-B76D-79F107D7FC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F777CA-91FC-2245-99CF-A177CEE658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CA580F-88F7-184D-AD73-E7DD68D93AD8}"/>
              </a:ext>
            </a:extLst>
          </p:cNvPr>
          <p:cNvSpPr>
            <a:spLocks noGrp="1"/>
          </p:cNvSpPr>
          <p:nvPr>
            <p:ph type="dt" sz="half" idx="10"/>
          </p:nvPr>
        </p:nvSpPr>
        <p:spPr/>
        <p:txBody>
          <a:bodyPr/>
          <a:lstStyle/>
          <a:p>
            <a:fld id="{1C2EB70B-6641-4D48-9D15-9ABEC1AEBD24}" type="datetime1">
              <a:rPr lang="en-GB" smtClean="0"/>
              <a:t>20/01/2020</a:t>
            </a:fld>
            <a:endParaRPr lang="en-GB"/>
          </a:p>
        </p:txBody>
      </p:sp>
      <p:sp>
        <p:nvSpPr>
          <p:cNvPr id="5" name="Footer Placeholder 4">
            <a:extLst>
              <a:ext uri="{FF2B5EF4-FFF2-40B4-BE49-F238E27FC236}">
                <a16:creationId xmlns:a16="http://schemas.microsoft.com/office/drawing/2014/main" id="{02045220-53CC-904D-A5E9-4114B3C000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A0DCA-00DC-7B44-8567-6C907F916540}"/>
              </a:ext>
            </a:extLst>
          </p:cNvPr>
          <p:cNvSpPr>
            <a:spLocks noGrp="1"/>
          </p:cNvSpPr>
          <p:nvPr>
            <p:ph type="sldNum" sz="quarter" idx="12"/>
          </p:nvPr>
        </p:nvSpPr>
        <p:spPr/>
        <p:txBody>
          <a:bodyPr/>
          <a:lstStyle/>
          <a:p>
            <a:fld id="{317CD59C-2272-6140-8121-A4D216F605B4}" type="slidenum">
              <a:rPr lang="en-GB" smtClean="0"/>
              <a:t>‹#›</a:t>
            </a:fld>
            <a:endParaRPr lang="en-GB"/>
          </a:p>
        </p:txBody>
      </p:sp>
    </p:spTree>
    <p:extLst>
      <p:ext uri="{BB962C8B-B14F-4D97-AF65-F5344CB8AC3E}">
        <p14:creationId xmlns:p14="http://schemas.microsoft.com/office/powerpoint/2010/main" val="23453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9D70FF-9AF5-3443-8E72-3BDE27B936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19EC8E-7A3E-B043-A310-1B1AAE842F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41B276-4811-D94B-8ED4-652514F16EF1}"/>
              </a:ext>
            </a:extLst>
          </p:cNvPr>
          <p:cNvSpPr>
            <a:spLocks noGrp="1"/>
          </p:cNvSpPr>
          <p:nvPr>
            <p:ph type="dt" sz="half" idx="10"/>
          </p:nvPr>
        </p:nvSpPr>
        <p:spPr/>
        <p:txBody>
          <a:bodyPr/>
          <a:lstStyle/>
          <a:p>
            <a:fld id="{13971B43-F61D-4044-A1B3-02AE3E825CD2}" type="datetime1">
              <a:rPr lang="en-GB" smtClean="0"/>
              <a:t>20/01/2020</a:t>
            </a:fld>
            <a:endParaRPr lang="en-GB"/>
          </a:p>
        </p:txBody>
      </p:sp>
      <p:sp>
        <p:nvSpPr>
          <p:cNvPr id="5" name="Footer Placeholder 4">
            <a:extLst>
              <a:ext uri="{FF2B5EF4-FFF2-40B4-BE49-F238E27FC236}">
                <a16:creationId xmlns:a16="http://schemas.microsoft.com/office/drawing/2014/main" id="{1F56CAAF-ECFC-BB41-B0E7-68624922B7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D8A6CB-A533-654D-9EB0-D06D571C5C06}"/>
              </a:ext>
            </a:extLst>
          </p:cNvPr>
          <p:cNvSpPr>
            <a:spLocks noGrp="1"/>
          </p:cNvSpPr>
          <p:nvPr>
            <p:ph type="sldNum" sz="quarter" idx="12"/>
          </p:nvPr>
        </p:nvSpPr>
        <p:spPr/>
        <p:txBody>
          <a:bodyPr/>
          <a:lstStyle/>
          <a:p>
            <a:fld id="{317CD59C-2272-6140-8121-A4D216F605B4}" type="slidenum">
              <a:rPr lang="en-GB" smtClean="0"/>
              <a:t>‹#›</a:t>
            </a:fld>
            <a:endParaRPr lang="en-GB"/>
          </a:p>
        </p:txBody>
      </p:sp>
    </p:spTree>
    <p:extLst>
      <p:ext uri="{BB962C8B-B14F-4D97-AF65-F5344CB8AC3E}">
        <p14:creationId xmlns:p14="http://schemas.microsoft.com/office/powerpoint/2010/main" val="2313125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1B07CC-E96D-4F4E-ABED-036F265F453D}"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72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B8990-2A4D-4A63-8732-52FEB39DDE00}"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091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E90842-54D1-49EB-AC6A-03D4A684F565}"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97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A56935-AE09-485B-8A80-5DF8D57656C0}"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452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2E90EC-2688-4353-A77F-CEE0446E00BE}"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17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2D812A-EEC8-41E2-9B7C-4C0C565F9F4C}"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237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9D6B26-00F6-48DB-8165-F921EB7271BB}"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511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3BCB41-6ABF-4406-833C-6B40B2C9A7B0}"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27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572A-C060-BC40-9E94-1736708B5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A517E4-491F-3B46-B6AD-4D0A1DBDE8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828BCF-9BAF-8343-A8BF-6AB7280DA4FF}"/>
              </a:ext>
            </a:extLst>
          </p:cNvPr>
          <p:cNvSpPr>
            <a:spLocks noGrp="1"/>
          </p:cNvSpPr>
          <p:nvPr>
            <p:ph type="dt" sz="half" idx="10"/>
          </p:nvPr>
        </p:nvSpPr>
        <p:spPr/>
        <p:txBody>
          <a:bodyPr/>
          <a:lstStyle/>
          <a:p>
            <a:fld id="{3D66426B-5C93-401F-B329-61E2B84F1D69}" type="datetime1">
              <a:rPr lang="en-GB" smtClean="0"/>
              <a:t>20/01/2020</a:t>
            </a:fld>
            <a:endParaRPr lang="en-GB"/>
          </a:p>
        </p:txBody>
      </p:sp>
      <p:sp>
        <p:nvSpPr>
          <p:cNvPr id="5" name="Footer Placeholder 4">
            <a:extLst>
              <a:ext uri="{FF2B5EF4-FFF2-40B4-BE49-F238E27FC236}">
                <a16:creationId xmlns:a16="http://schemas.microsoft.com/office/drawing/2014/main" id="{96C0B51E-58B1-DC4C-85F5-8175B8F76E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B01752-B06C-7D4F-BCAF-0D966E0F5718}"/>
              </a:ext>
            </a:extLst>
          </p:cNvPr>
          <p:cNvSpPr>
            <a:spLocks noGrp="1"/>
          </p:cNvSpPr>
          <p:nvPr>
            <p:ph type="sldNum" sz="quarter" idx="12"/>
          </p:nvPr>
        </p:nvSpPr>
        <p:spPr/>
        <p:txBody>
          <a:bodyPr/>
          <a:lstStyle/>
          <a:p>
            <a:fld id="{317CD59C-2272-6140-8121-A4D216F605B4}" type="slidenum">
              <a:rPr lang="en-GB" smtClean="0"/>
              <a:t>‹#›</a:t>
            </a:fld>
            <a:endParaRPr lang="en-GB"/>
          </a:p>
        </p:txBody>
      </p:sp>
    </p:spTree>
    <p:extLst>
      <p:ext uri="{BB962C8B-B14F-4D97-AF65-F5344CB8AC3E}">
        <p14:creationId xmlns:p14="http://schemas.microsoft.com/office/powerpoint/2010/main" val="2955764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25B86C-59B2-4541-8633-4DA19D6E307C}"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500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CB9E8B-E444-48D5-AB4A-13B3DF8E9879}"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849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71311D-C962-4DD3-8D3F-0F8C18E18929}"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156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7CBEBA-854D-440F-8A96-22274B27072A}"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129123"/>
      </p:ext>
    </p:extLst>
  </p:cSld>
  <p:clrMapOvr>
    <a:masterClrMapping/>
  </p:clrMapOvr>
  <mc:AlternateContent xmlns:mc="http://schemas.openxmlformats.org/markup-compatibility/2006" xmlns:p14="http://schemas.microsoft.com/office/powerpoint/2010/main">
    <mc:Choice Requires="p14">
      <p:transition spd="slow" p14:dur="800" advClick="0">
        <p:diamond/>
      </p:transition>
    </mc:Choice>
    <mc:Fallback xmlns="">
      <p:transition spd="slow" advClick="0">
        <p:diamon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376693-AF81-4FBF-8E5B-2CDA1D81E165}"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526404"/>
      </p:ext>
    </p:extLst>
  </p:cSld>
  <p:clrMapOvr>
    <a:masterClrMapping/>
  </p:clrMapOvr>
  <mc:AlternateContent xmlns:mc="http://schemas.openxmlformats.org/markup-compatibility/2006" xmlns:p14="http://schemas.microsoft.com/office/powerpoint/2010/main">
    <mc:Choice Requires="p14">
      <p:transition spd="slow" p14:dur="800" advClick="0">
        <p:diamond/>
      </p:transition>
    </mc:Choice>
    <mc:Fallback xmlns="">
      <p:transition spd="slow" advClick="0">
        <p:diamon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5AB65D-9203-40A6-9868-62150C217960}"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152521"/>
      </p:ext>
    </p:extLst>
  </p:cSld>
  <p:clrMapOvr>
    <a:masterClrMapping/>
  </p:clrMapOvr>
  <mc:AlternateContent xmlns:mc="http://schemas.openxmlformats.org/markup-compatibility/2006" xmlns:p14="http://schemas.microsoft.com/office/powerpoint/2010/main">
    <mc:Choice Requires="p14">
      <p:transition spd="slow" p14:dur="800" advClick="0">
        <p:diamond/>
      </p:transition>
    </mc:Choice>
    <mc:Fallback xmlns="">
      <p:transition spd="slow" advClick="0">
        <p:diamon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0B1301-7AE7-47AB-BBC8-FB8B5988C39E}"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402767"/>
      </p:ext>
    </p:extLst>
  </p:cSld>
  <p:clrMapOvr>
    <a:masterClrMapping/>
  </p:clrMapOvr>
  <mc:AlternateContent xmlns:mc="http://schemas.openxmlformats.org/markup-compatibility/2006" xmlns:p14="http://schemas.microsoft.com/office/powerpoint/2010/main">
    <mc:Choice Requires="p14">
      <p:transition spd="slow" p14:dur="800" advClick="0">
        <p:diamond/>
      </p:transition>
    </mc:Choice>
    <mc:Fallback xmlns="">
      <p:transition spd="slow" advClick="0">
        <p:diamon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8DA3A1-07C1-48F8-9EB1-F0ECC2DB3C41}"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503366"/>
      </p:ext>
    </p:extLst>
  </p:cSld>
  <p:clrMapOvr>
    <a:masterClrMapping/>
  </p:clrMapOvr>
  <mc:AlternateContent xmlns:mc="http://schemas.openxmlformats.org/markup-compatibility/2006" xmlns:p14="http://schemas.microsoft.com/office/powerpoint/2010/main">
    <mc:Choice Requires="p14">
      <p:transition spd="slow" p14:dur="800" advClick="0">
        <p:diamond/>
      </p:transition>
    </mc:Choice>
    <mc:Fallback xmlns="">
      <p:transition spd="slow" advClick="0">
        <p:diamon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21A99F-AAF1-4E21-97DA-106768E63A4D}"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215306"/>
      </p:ext>
    </p:extLst>
  </p:cSld>
  <p:clrMapOvr>
    <a:masterClrMapping/>
  </p:clrMapOvr>
  <mc:AlternateContent xmlns:mc="http://schemas.openxmlformats.org/markup-compatibility/2006" xmlns:p14="http://schemas.microsoft.com/office/powerpoint/2010/main">
    <mc:Choice Requires="p14">
      <p:transition spd="slow" p14:dur="800" advClick="0">
        <p:diamond/>
      </p:transition>
    </mc:Choice>
    <mc:Fallback xmlns="">
      <p:transition spd="slow" advClick="0">
        <p:diamon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D7165C-4500-4D07-8290-B2CC80F19CF4}"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05426"/>
      </p:ext>
    </p:extLst>
  </p:cSld>
  <p:clrMapOvr>
    <a:masterClrMapping/>
  </p:clrMapOvr>
  <mc:AlternateContent xmlns:mc="http://schemas.openxmlformats.org/markup-compatibility/2006" xmlns:p14="http://schemas.microsoft.com/office/powerpoint/2010/main">
    <mc:Choice Requires="p14">
      <p:transition spd="slow" p14:dur="800" advClick="0">
        <p:diamond/>
      </p:transition>
    </mc:Choice>
    <mc:Fallback xmlns="">
      <p:transition spd="slow" advClick="0">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93FE-F151-944E-AB76-939874DEA4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032060-C302-5C4F-A49F-8ADE12E8D9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12DC4F-E798-2A4C-AA2A-5E899E04207D}"/>
              </a:ext>
            </a:extLst>
          </p:cNvPr>
          <p:cNvSpPr>
            <a:spLocks noGrp="1"/>
          </p:cNvSpPr>
          <p:nvPr>
            <p:ph type="dt" sz="half" idx="10"/>
          </p:nvPr>
        </p:nvSpPr>
        <p:spPr/>
        <p:txBody>
          <a:bodyPr/>
          <a:lstStyle/>
          <a:p>
            <a:fld id="{45689D4B-BD59-4CA8-A800-1E7EDB18C194}" type="datetime1">
              <a:rPr lang="en-GB" smtClean="0"/>
              <a:t>20/01/2020</a:t>
            </a:fld>
            <a:endParaRPr lang="en-GB"/>
          </a:p>
        </p:txBody>
      </p:sp>
      <p:sp>
        <p:nvSpPr>
          <p:cNvPr id="5" name="Footer Placeholder 4">
            <a:extLst>
              <a:ext uri="{FF2B5EF4-FFF2-40B4-BE49-F238E27FC236}">
                <a16:creationId xmlns:a16="http://schemas.microsoft.com/office/drawing/2014/main" id="{1B0AE896-D05E-2646-945A-903A1429B7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3B6564-D99C-6F4A-B002-211CE7F1453B}"/>
              </a:ext>
            </a:extLst>
          </p:cNvPr>
          <p:cNvSpPr>
            <a:spLocks noGrp="1"/>
          </p:cNvSpPr>
          <p:nvPr>
            <p:ph type="sldNum" sz="quarter" idx="12"/>
          </p:nvPr>
        </p:nvSpPr>
        <p:spPr/>
        <p:txBody>
          <a:bodyPr/>
          <a:lstStyle/>
          <a:p>
            <a:fld id="{317CD59C-2272-6140-8121-A4D216F605B4}" type="slidenum">
              <a:rPr lang="en-GB" smtClean="0"/>
              <a:t>‹#›</a:t>
            </a:fld>
            <a:endParaRPr lang="en-GB"/>
          </a:p>
        </p:txBody>
      </p:sp>
    </p:spTree>
    <p:extLst>
      <p:ext uri="{BB962C8B-B14F-4D97-AF65-F5344CB8AC3E}">
        <p14:creationId xmlns:p14="http://schemas.microsoft.com/office/powerpoint/2010/main" val="523738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706BD4-DADF-49FD-BDFD-B617CAA3CACF}"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962338"/>
      </p:ext>
    </p:extLst>
  </p:cSld>
  <p:clrMapOvr>
    <a:masterClrMapping/>
  </p:clrMapOvr>
  <mc:AlternateContent xmlns:mc="http://schemas.openxmlformats.org/markup-compatibility/2006" xmlns:p14="http://schemas.microsoft.com/office/powerpoint/2010/main">
    <mc:Choice Requires="p14">
      <p:transition spd="slow" p14:dur="800" advClick="0">
        <p:diamond/>
      </p:transition>
    </mc:Choice>
    <mc:Fallback xmlns="">
      <p:transition spd="slow" advClick="0">
        <p:diamon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CBADE0-A4F9-4B32-9D83-CD5050EC33B7}"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813626"/>
      </p:ext>
    </p:extLst>
  </p:cSld>
  <p:clrMapOvr>
    <a:masterClrMapping/>
  </p:clrMapOvr>
  <mc:AlternateContent xmlns:mc="http://schemas.openxmlformats.org/markup-compatibility/2006" xmlns:p14="http://schemas.microsoft.com/office/powerpoint/2010/main">
    <mc:Choice Requires="p14">
      <p:transition spd="slow" p14:dur="800" advClick="0">
        <p:diamond/>
      </p:transition>
    </mc:Choice>
    <mc:Fallback xmlns="">
      <p:transition spd="slow" advClick="0">
        <p:diamon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4F7CD9-DF4C-4E93-8CDC-21685792FA78}"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340284"/>
      </p:ext>
    </p:extLst>
  </p:cSld>
  <p:clrMapOvr>
    <a:masterClrMapping/>
  </p:clrMapOvr>
  <mc:AlternateContent xmlns:mc="http://schemas.openxmlformats.org/markup-compatibility/2006" xmlns:p14="http://schemas.microsoft.com/office/powerpoint/2010/main">
    <mc:Choice Requires="p14">
      <p:transition spd="slow" p14:dur="800" advClick="0">
        <p:diamond/>
      </p:transition>
    </mc:Choice>
    <mc:Fallback xmlns="">
      <p:transition spd="slow" advClick="0">
        <p:diamon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431E4B-D7CF-4C81-9AF8-ED146CECCEE0}"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4981"/>
      </p:ext>
    </p:extLst>
  </p:cSld>
  <p:clrMapOvr>
    <a:masterClrMapping/>
  </p:clrMapOvr>
  <mc:AlternateContent xmlns:mc="http://schemas.openxmlformats.org/markup-compatibility/2006" xmlns:p14="http://schemas.microsoft.com/office/powerpoint/2010/main">
    <mc:Choice Requires="p14">
      <p:transition spd="slow" p14:dur="800" advClick="0">
        <p:diamond/>
      </p:transition>
    </mc:Choice>
    <mc:Fallback xmlns="">
      <p:transition spd="slow" advClick="0">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4C400-3344-EB4F-B781-D938466BD6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3F6100-9289-E243-8D3C-6748593811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54462B-D4A6-0A47-9557-9E142346F6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EB5B9A-0101-A542-A930-7021C3B91B22}"/>
              </a:ext>
            </a:extLst>
          </p:cNvPr>
          <p:cNvSpPr>
            <a:spLocks noGrp="1"/>
          </p:cNvSpPr>
          <p:nvPr>
            <p:ph type="dt" sz="half" idx="10"/>
          </p:nvPr>
        </p:nvSpPr>
        <p:spPr/>
        <p:txBody>
          <a:bodyPr/>
          <a:lstStyle/>
          <a:p>
            <a:fld id="{40FAB19B-593F-4384-8464-B8C141A7859F}" type="datetime1">
              <a:rPr lang="en-GB" smtClean="0"/>
              <a:t>20/01/2020</a:t>
            </a:fld>
            <a:endParaRPr lang="en-GB"/>
          </a:p>
        </p:txBody>
      </p:sp>
      <p:sp>
        <p:nvSpPr>
          <p:cNvPr id="6" name="Footer Placeholder 5">
            <a:extLst>
              <a:ext uri="{FF2B5EF4-FFF2-40B4-BE49-F238E27FC236}">
                <a16:creationId xmlns:a16="http://schemas.microsoft.com/office/drawing/2014/main" id="{084E757D-B7B6-C543-897C-741E603B9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2BA216-921E-C048-AD21-AB0554F46073}"/>
              </a:ext>
            </a:extLst>
          </p:cNvPr>
          <p:cNvSpPr>
            <a:spLocks noGrp="1"/>
          </p:cNvSpPr>
          <p:nvPr>
            <p:ph type="sldNum" sz="quarter" idx="12"/>
          </p:nvPr>
        </p:nvSpPr>
        <p:spPr/>
        <p:txBody>
          <a:bodyPr/>
          <a:lstStyle/>
          <a:p>
            <a:fld id="{317CD59C-2272-6140-8121-A4D216F605B4}" type="slidenum">
              <a:rPr lang="en-GB" smtClean="0"/>
              <a:t>‹#›</a:t>
            </a:fld>
            <a:endParaRPr lang="en-GB"/>
          </a:p>
        </p:txBody>
      </p:sp>
    </p:spTree>
    <p:extLst>
      <p:ext uri="{BB962C8B-B14F-4D97-AF65-F5344CB8AC3E}">
        <p14:creationId xmlns:p14="http://schemas.microsoft.com/office/powerpoint/2010/main" val="54846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1272E-E3D7-2E42-8F25-AB83ED6CAA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1B8CA5-C91B-C541-AAED-AFA57F2239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55F89C-7269-1A4A-AD25-177DFBC5A6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C48C97-FA65-ED45-8B8D-8489E1E71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83490E-6153-544E-960E-4FF9616170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20452D-688E-D947-AEA0-BDCFD83550BD}"/>
              </a:ext>
            </a:extLst>
          </p:cNvPr>
          <p:cNvSpPr>
            <a:spLocks noGrp="1"/>
          </p:cNvSpPr>
          <p:nvPr>
            <p:ph type="dt" sz="half" idx="10"/>
          </p:nvPr>
        </p:nvSpPr>
        <p:spPr/>
        <p:txBody>
          <a:bodyPr/>
          <a:lstStyle/>
          <a:p>
            <a:fld id="{B849EC2D-3107-423E-A89F-25B444B664E1}" type="datetime1">
              <a:rPr lang="en-GB" smtClean="0"/>
              <a:t>20/01/2020</a:t>
            </a:fld>
            <a:endParaRPr lang="en-GB"/>
          </a:p>
        </p:txBody>
      </p:sp>
      <p:sp>
        <p:nvSpPr>
          <p:cNvPr id="8" name="Footer Placeholder 7">
            <a:extLst>
              <a:ext uri="{FF2B5EF4-FFF2-40B4-BE49-F238E27FC236}">
                <a16:creationId xmlns:a16="http://schemas.microsoft.com/office/drawing/2014/main" id="{623AA0FD-DB4D-9944-9920-0D81B0BFFE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F8CD28-8036-7147-A0CC-3527BC352713}"/>
              </a:ext>
            </a:extLst>
          </p:cNvPr>
          <p:cNvSpPr>
            <a:spLocks noGrp="1"/>
          </p:cNvSpPr>
          <p:nvPr>
            <p:ph type="sldNum" sz="quarter" idx="12"/>
          </p:nvPr>
        </p:nvSpPr>
        <p:spPr/>
        <p:txBody>
          <a:bodyPr/>
          <a:lstStyle/>
          <a:p>
            <a:fld id="{317CD59C-2272-6140-8121-A4D216F605B4}" type="slidenum">
              <a:rPr lang="en-GB" smtClean="0"/>
              <a:t>‹#›</a:t>
            </a:fld>
            <a:endParaRPr lang="en-GB"/>
          </a:p>
        </p:txBody>
      </p:sp>
    </p:spTree>
    <p:extLst>
      <p:ext uri="{BB962C8B-B14F-4D97-AF65-F5344CB8AC3E}">
        <p14:creationId xmlns:p14="http://schemas.microsoft.com/office/powerpoint/2010/main" val="414800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F2F7-64C4-0043-B778-8F1DBD9128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9C0E55-3E47-3548-9CFA-D4152DD78D6E}"/>
              </a:ext>
            </a:extLst>
          </p:cNvPr>
          <p:cNvSpPr>
            <a:spLocks noGrp="1"/>
          </p:cNvSpPr>
          <p:nvPr>
            <p:ph type="dt" sz="half" idx="10"/>
          </p:nvPr>
        </p:nvSpPr>
        <p:spPr/>
        <p:txBody>
          <a:bodyPr/>
          <a:lstStyle/>
          <a:p>
            <a:fld id="{3C78EF41-185B-4228-A14D-4F3233ABC035}" type="datetime1">
              <a:rPr lang="en-GB" smtClean="0"/>
              <a:t>20/01/2020</a:t>
            </a:fld>
            <a:endParaRPr lang="en-GB"/>
          </a:p>
        </p:txBody>
      </p:sp>
      <p:sp>
        <p:nvSpPr>
          <p:cNvPr id="4" name="Footer Placeholder 3">
            <a:extLst>
              <a:ext uri="{FF2B5EF4-FFF2-40B4-BE49-F238E27FC236}">
                <a16:creationId xmlns:a16="http://schemas.microsoft.com/office/drawing/2014/main" id="{3098B1F7-12EF-DC49-8C86-6C093AB4A1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D5C823-230C-B447-9FF8-33AC9ADD4A8C}"/>
              </a:ext>
            </a:extLst>
          </p:cNvPr>
          <p:cNvSpPr>
            <a:spLocks noGrp="1"/>
          </p:cNvSpPr>
          <p:nvPr>
            <p:ph type="sldNum" sz="quarter" idx="12"/>
          </p:nvPr>
        </p:nvSpPr>
        <p:spPr/>
        <p:txBody>
          <a:bodyPr/>
          <a:lstStyle/>
          <a:p>
            <a:fld id="{317CD59C-2272-6140-8121-A4D216F605B4}" type="slidenum">
              <a:rPr lang="en-GB" smtClean="0"/>
              <a:t>‹#›</a:t>
            </a:fld>
            <a:endParaRPr lang="en-GB"/>
          </a:p>
        </p:txBody>
      </p:sp>
    </p:spTree>
    <p:extLst>
      <p:ext uri="{BB962C8B-B14F-4D97-AF65-F5344CB8AC3E}">
        <p14:creationId xmlns:p14="http://schemas.microsoft.com/office/powerpoint/2010/main" val="283690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8E9BF3-E144-A245-BB91-E1DCFCB7E7BB}"/>
              </a:ext>
            </a:extLst>
          </p:cNvPr>
          <p:cNvSpPr>
            <a:spLocks noGrp="1"/>
          </p:cNvSpPr>
          <p:nvPr>
            <p:ph type="dt" sz="half" idx="10"/>
          </p:nvPr>
        </p:nvSpPr>
        <p:spPr/>
        <p:txBody>
          <a:bodyPr/>
          <a:lstStyle/>
          <a:p>
            <a:fld id="{A251559B-85A8-4F19-B529-E9AB5EF14625}" type="datetime1">
              <a:rPr lang="en-GB" smtClean="0"/>
              <a:t>20/01/2020</a:t>
            </a:fld>
            <a:endParaRPr lang="en-GB"/>
          </a:p>
        </p:txBody>
      </p:sp>
      <p:sp>
        <p:nvSpPr>
          <p:cNvPr id="3" name="Footer Placeholder 2">
            <a:extLst>
              <a:ext uri="{FF2B5EF4-FFF2-40B4-BE49-F238E27FC236}">
                <a16:creationId xmlns:a16="http://schemas.microsoft.com/office/drawing/2014/main" id="{93261A86-11B1-E542-8009-F26D24BEC5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F11131-E796-B043-90A4-6D8F3D8E0503}"/>
              </a:ext>
            </a:extLst>
          </p:cNvPr>
          <p:cNvSpPr>
            <a:spLocks noGrp="1"/>
          </p:cNvSpPr>
          <p:nvPr>
            <p:ph type="sldNum" sz="quarter" idx="12"/>
          </p:nvPr>
        </p:nvSpPr>
        <p:spPr/>
        <p:txBody>
          <a:bodyPr/>
          <a:lstStyle/>
          <a:p>
            <a:fld id="{317CD59C-2272-6140-8121-A4D216F605B4}" type="slidenum">
              <a:rPr lang="en-GB" smtClean="0"/>
              <a:t>‹#›</a:t>
            </a:fld>
            <a:endParaRPr lang="en-GB"/>
          </a:p>
        </p:txBody>
      </p:sp>
    </p:spTree>
    <p:extLst>
      <p:ext uri="{BB962C8B-B14F-4D97-AF65-F5344CB8AC3E}">
        <p14:creationId xmlns:p14="http://schemas.microsoft.com/office/powerpoint/2010/main" val="96310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35ED-1E97-CA4B-B3F7-E36C7EA7F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21189E-A54F-C944-88EB-492E41BA7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9450A4-56DD-3543-B3F3-628DBB1BC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154B59-26AB-3944-B56D-F4106A8C16DD}"/>
              </a:ext>
            </a:extLst>
          </p:cNvPr>
          <p:cNvSpPr>
            <a:spLocks noGrp="1"/>
          </p:cNvSpPr>
          <p:nvPr>
            <p:ph type="dt" sz="half" idx="10"/>
          </p:nvPr>
        </p:nvSpPr>
        <p:spPr/>
        <p:txBody>
          <a:bodyPr/>
          <a:lstStyle/>
          <a:p>
            <a:fld id="{B5E8B63B-D788-4D7E-8630-7B4215CCA84E}" type="datetime1">
              <a:rPr lang="en-GB" smtClean="0"/>
              <a:t>20/01/2020</a:t>
            </a:fld>
            <a:endParaRPr lang="en-GB"/>
          </a:p>
        </p:txBody>
      </p:sp>
      <p:sp>
        <p:nvSpPr>
          <p:cNvPr id="6" name="Footer Placeholder 5">
            <a:extLst>
              <a:ext uri="{FF2B5EF4-FFF2-40B4-BE49-F238E27FC236}">
                <a16:creationId xmlns:a16="http://schemas.microsoft.com/office/drawing/2014/main" id="{AA7177DE-7DAB-B54D-8001-19EDCB2C17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A8554C-D8E9-254E-BEFC-B511DAD42A1A}"/>
              </a:ext>
            </a:extLst>
          </p:cNvPr>
          <p:cNvSpPr>
            <a:spLocks noGrp="1"/>
          </p:cNvSpPr>
          <p:nvPr>
            <p:ph type="sldNum" sz="quarter" idx="12"/>
          </p:nvPr>
        </p:nvSpPr>
        <p:spPr/>
        <p:txBody>
          <a:bodyPr/>
          <a:lstStyle/>
          <a:p>
            <a:fld id="{317CD59C-2272-6140-8121-A4D216F605B4}" type="slidenum">
              <a:rPr lang="en-GB" smtClean="0"/>
              <a:t>‹#›</a:t>
            </a:fld>
            <a:endParaRPr lang="en-GB"/>
          </a:p>
        </p:txBody>
      </p:sp>
    </p:spTree>
    <p:extLst>
      <p:ext uri="{BB962C8B-B14F-4D97-AF65-F5344CB8AC3E}">
        <p14:creationId xmlns:p14="http://schemas.microsoft.com/office/powerpoint/2010/main" val="242165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4DB4-D553-C448-8E7E-32A8EB063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BC0380-96F6-2B43-987C-EDE9C5EF3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7F9E63-122E-BB49-B700-66AA511AD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B292BF-B7DA-D541-A4AE-85CC143349DF}"/>
              </a:ext>
            </a:extLst>
          </p:cNvPr>
          <p:cNvSpPr>
            <a:spLocks noGrp="1"/>
          </p:cNvSpPr>
          <p:nvPr>
            <p:ph type="dt" sz="half" idx="10"/>
          </p:nvPr>
        </p:nvSpPr>
        <p:spPr/>
        <p:txBody>
          <a:bodyPr/>
          <a:lstStyle/>
          <a:p>
            <a:fld id="{A9BCD90A-E7D9-4E3F-A870-8489E0FAE1DF}" type="datetime1">
              <a:rPr lang="en-GB" smtClean="0"/>
              <a:t>20/01/2020</a:t>
            </a:fld>
            <a:endParaRPr lang="en-GB"/>
          </a:p>
        </p:txBody>
      </p:sp>
      <p:sp>
        <p:nvSpPr>
          <p:cNvPr id="6" name="Footer Placeholder 5">
            <a:extLst>
              <a:ext uri="{FF2B5EF4-FFF2-40B4-BE49-F238E27FC236}">
                <a16:creationId xmlns:a16="http://schemas.microsoft.com/office/drawing/2014/main" id="{0BDF54F6-325E-6D40-9DBD-977D7C1D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6A1EC4-D054-0F4B-829C-1ED3EE55E584}"/>
              </a:ext>
            </a:extLst>
          </p:cNvPr>
          <p:cNvSpPr>
            <a:spLocks noGrp="1"/>
          </p:cNvSpPr>
          <p:nvPr>
            <p:ph type="sldNum" sz="quarter" idx="12"/>
          </p:nvPr>
        </p:nvSpPr>
        <p:spPr/>
        <p:txBody>
          <a:bodyPr/>
          <a:lstStyle/>
          <a:p>
            <a:fld id="{317CD59C-2272-6140-8121-A4D216F605B4}" type="slidenum">
              <a:rPr lang="en-GB" smtClean="0"/>
              <a:t>‹#›</a:t>
            </a:fld>
            <a:endParaRPr lang="en-GB"/>
          </a:p>
        </p:txBody>
      </p:sp>
    </p:spTree>
    <p:extLst>
      <p:ext uri="{BB962C8B-B14F-4D97-AF65-F5344CB8AC3E}">
        <p14:creationId xmlns:p14="http://schemas.microsoft.com/office/powerpoint/2010/main" val="410547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44CE7-96FA-3842-8125-B4261E20F7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5F7B02-8F33-9249-BA18-32F7EF9711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04E834-3E91-E346-B71A-726BD9DC5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E866C-CD9F-43F8-AA51-AB39D1999C77}" type="datetime1">
              <a:rPr lang="en-GB" smtClean="0"/>
              <a:t>20/01/2020</a:t>
            </a:fld>
            <a:endParaRPr lang="en-GB"/>
          </a:p>
        </p:txBody>
      </p:sp>
      <p:sp>
        <p:nvSpPr>
          <p:cNvPr id="5" name="Footer Placeholder 4">
            <a:extLst>
              <a:ext uri="{FF2B5EF4-FFF2-40B4-BE49-F238E27FC236}">
                <a16:creationId xmlns:a16="http://schemas.microsoft.com/office/drawing/2014/main" id="{35031F1C-4619-974A-84F1-1682E1183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7555E0-C46B-DA42-ADC1-CD2C24C520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CD59C-2272-6140-8121-A4D216F605B4}" type="slidenum">
              <a:rPr lang="en-GB" smtClean="0"/>
              <a:t>‹#›</a:t>
            </a:fld>
            <a:endParaRPr lang="en-GB"/>
          </a:p>
        </p:txBody>
      </p:sp>
    </p:spTree>
    <p:extLst>
      <p:ext uri="{BB962C8B-B14F-4D97-AF65-F5344CB8AC3E}">
        <p14:creationId xmlns:p14="http://schemas.microsoft.com/office/powerpoint/2010/main" val="2130631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CC6BCC-492D-4AA7-9EE3-5722EE2835DA}"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550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061F46-477A-4C67-8602-E82CFD5FE314}"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20/01/2020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730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800" advClick="0">
        <p:diamond/>
      </p:transition>
    </mc:Choice>
    <mc:Fallback xmlns="">
      <p:transition spd="slow" advClick="0">
        <p:diamond/>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52" y="-54291"/>
            <a:ext cx="12238657" cy="691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001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97EB-F838-1942-A0D6-E9B154529E52}"/>
              </a:ext>
            </a:extLst>
          </p:cNvPr>
          <p:cNvSpPr>
            <a:spLocks noGrp="1"/>
          </p:cNvSpPr>
          <p:nvPr>
            <p:ph type="title"/>
          </p:nvPr>
        </p:nvSpPr>
        <p:spPr/>
        <p:txBody>
          <a:bodyPr/>
          <a:lstStyle/>
          <a:p>
            <a:pPr algn="ctr"/>
            <a:r>
              <a:rPr lang="en-GB" b="1" dirty="0">
                <a:latin typeface="Trebuchet MS" panose="020B0603020202020204" pitchFamily="34" charset="0"/>
              </a:rPr>
              <a:t>Introduction of Route Numbering</a:t>
            </a:r>
            <a:br>
              <a:rPr lang="en-GB" dirty="0">
                <a:latin typeface="Trebuchet MS" panose="020B0603020202020204" pitchFamily="34" charset="0"/>
              </a:rPr>
            </a:br>
            <a:endParaRPr lang="en-GB"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62EBAD79-B989-9F44-9DAF-A219500ADD3B}"/>
              </a:ext>
            </a:extLst>
          </p:cNvPr>
          <p:cNvSpPr>
            <a:spLocks noGrp="1"/>
          </p:cNvSpPr>
          <p:nvPr>
            <p:ph idx="1"/>
          </p:nvPr>
        </p:nvSpPr>
        <p:spPr/>
        <p:txBody>
          <a:bodyPr>
            <a:normAutofit fontScale="62500" lnSpcReduction="20000"/>
          </a:bodyPr>
          <a:lstStyle/>
          <a:p>
            <a:r>
              <a:rPr lang="en-GB" dirty="0"/>
              <a:t>It will be necessary for the LTA to number every bus route in Fiji for recognition purposes. By using a logical sequence of numbers as illustrated below it will be possible to improve recognition of bus routes for customers.</a:t>
            </a:r>
          </a:p>
          <a:p>
            <a:r>
              <a:rPr lang="en-GB" dirty="0"/>
              <a:t>Suva – All route numbers will begin with a 1xx</a:t>
            </a:r>
          </a:p>
          <a:p>
            <a:r>
              <a:rPr lang="en-GB" dirty="0" err="1"/>
              <a:t>Nadi</a:t>
            </a:r>
            <a:r>
              <a:rPr lang="en-GB" dirty="0"/>
              <a:t> – All route numbers will begin with a 2xx</a:t>
            </a:r>
          </a:p>
          <a:p>
            <a:r>
              <a:rPr lang="en-GB" dirty="0"/>
              <a:t>Lautoka – All route numbers will begin with a 3xx</a:t>
            </a:r>
          </a:p>
          <a:p>
            <a:r>
              <a:rPr lang="en-GB" dirty="0"/>
              <a:t>Sigatoka – All route numbers will begin with a 4xx</a:t>
            </a:r>
          </a:p>
          <a:p>
            <a:r>
              <a:rPr lang="en-GB" dirty="0" err="1"/>
              <a:t>Nausori</a:t>
            </a:r>
            <a:r>
              <a:rPr lang="en-GB" dirty="0"/>
              <a:t> – All route numbers will begin with a 5xx</a:t>
            </a:r>
          </a:p>
          <a:p>
            <a:r>
              <a:rPr lang="en-GB" dirty="0" err="1"/>
              <a:t>RakiRaki</a:t>
            </a:r>
            <a:r>
              <a:rPr lang="en-GB" dirty="0"/>
              <a:t> – All route numbers will begin with a 6xx</a:t>
            </a:r>
          </a:p>
          <a:p>
            <a:r>
              <a:rPr lang="en-GB" dirty="0"/>
              <a:t>Rural Services – all route numbers will begin with 7xx</a:t>
            </a:r>
          </a:p>
          <a:p>
            <a:r>
              <a:rPr lang="en-GB" dirty="0"/>
              <a:t>Special Services – all route numbers will begin with 8xx</a:t>
            </a:r>
          </a:p>
          <a:p>
            <a:r>
              <a:rPr lang="en-GB" dirty="0"/>
              <a:t>Inter Urban Express Services all route numbers will begin with 9xx</a:t>
            </a:r>
          </a:p>
          <a:p>
            <a:r>
              <a:rPr lang="en-GB" dirty="0"/>
              <a:t>Where there is common line of route by more than one bus company all bus companies on this route will utilise the same route numbering. This will make it easier for customers for recognition purposes.</a:t>
            </a:r>
          </a:p>
          <a:p>
            <a:pPr marL="0" indent="0">
              <a:buNone/>
            </a:pPr>
            <a:endParaRPr lang="en-GB" dirty="0"/>
          </a:p>
        </p:txBody>
      </p:sp>
      <p:sp>
        <p:nvSpPr>
          <p:cNvPr id="5" name="Slide Number Placeholder 4"/>
          <p:cNvSpPr>
            <a:spLocks noGrp="1"/>
          </p:cNvSpPr>
          <p:nvPr>
            <p:ph type="sldNum" sz="quarter" idx="12"/>
          </p:nvPr>
        </p:nvSpPr>
        <p:spPr/>
        <p:txBody>
          <a:bodyPr/>
          <a:lstStyle/>
          <a:p>
            <a:fld id="{317CD59C-2272-6140-8121-A4D216F605B4}" type="slidenum">
              <a:rPr lang="en-GB" smtClean="0"/>
              <a:t>10</a:t>
            </a:fld>
            <a:endParaRPr lang="en-GB"/>
          </a:p>
        </p:txBody>
      </p:sp>
    </p:spTree>
    <p:extLst>
      <p:ext uri="{BB962C8B-B14F-4D97-AF65-F5344CB8AC3E}">
        <p14:creationId xmlns:p14="http://schemas.microsoft.com/office/powerpoint/2010/main" val="256205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E6820-880F-ED49-B6BD-6DB33381132A}"/>
              </a:ext>
            </a:extLst>
          </p:cNvPr>
          <p:cNvSpPr>
            <a:spLocks noGrp="1"/>
          </p:cNvSpPr>
          <p:nvPr>
            <p:ph type="title"/>
          </p:nvPr>
        </p:nvSpPr>
        <p:spPr/>
        <p:txBody>
          <a:bodyPr/>
          <a:lstStyle/>
          <a:p>
            <a:pPr algn="ctr"/>
            <a:r>
              <a:rPr lang="en-GB" b="1" dirty="0">
                <a:latin typeface="Trebuchet MS" panose="020B0603020202020204" pitchFamily="34" charset="0"/>
              </a:rPr>
              <a:t>Customer Benefits</a:t>
            </a:r>
          </a:p>
        </p:txBody>
      </p:sp>
      <p:sp>
        <p:nvSpPr>
          <p:cNvPr id="3" name="Content Placeholder 2">
            <a:extLst>
              <a:ext uri="{FF2B5EF4-FFF2-40B4-BE49-F238E27FC236}">
                <a16:creationId xmlns:a16="http://schemas.microsoft.com/office/drawing/2014/main" id="{E13D3CAD-8CC7-0245-8394-C3164C12BD69}"/>
              </a:ext>
            </a:extLst>
          </p:cNvPr>
          <p:cNvSpPr>
            <a:spLocks noGrp="1"/>
          </p:cNvSpPr>
          <p:nvPr>
            <p:ph idx="1"/>
          </p:nvPr>
        </p:nvSpPr>
        <p:spPr/>
        <p:txBody>
          <a:bodyPr>
            <a:normAutofit fontScale="55000" lnSpcReduction="20000"/>
          </a:bodyPr>
          <a:lstStyle/>
          <a:p>
            <a:pPr lvl="0"/>
            <a:r>
              <a:rPr lang="en-GB" dirty="0"/>
              <a:t>Will encourage increased ridership as the bus can be seen on the map approaching the customers bus stop.</a:t>
            </a:r>
          </a:p>
          <a:p>
            <a:pPr lvl="0"/>
            <a:r>
              <a:rPr lang="en-GB" dirty="0"/>
              <a:t>Loading information indicates to the customer that they may need to catch an earlier or later bus depending on their travel preferences.</a:t>
            </a:r>
          </a:p>
          <a:p>
            <a:pPr lvl="0"/>
            <a:r>
              <a:rPr lang="en-GB" dirty="0"/>
              <a:t>Planning customer journey’s will become easier, enhancing confidence in the reliability of the bus network.</a:t>
            </a:r>
          </a:p>
          <a:p>
            <a:pPr lvl="0"/>
            <a:r>
              <a:rPr lang="en-GB" dirty="0"/>
              <a:t>Increased revenue for operators</a:t>
            </a:r>
          </a:p>
          <a:p>
            <a:pPr lvl="0"/>
            <a:r>
              <a:rPr lang="en-GB" dirty="0"/>
              <a:t>Formatted simplified timetables designed to fit on mobile devices and tablets.</a:t>
            </a:r>
          </a:p>
          <a:p>
            <a:pPr lvl="0"/>
            <a:r>
              <a:rPr lang="en-GB" dirty="0"/>
              <a:t>Bus Transfers will be more reliable and easier to understand.</a:t>
            </a:r>
          </a:p>
          <a:p>
            <a:pPr lvl="0"/>
            <a:r>
              <a:rPr lang="en-GB" dirty="0"/>
              <a:t>The overall perception in the customer’s eyes of bus transport will be immeasurably improved.</a:t>
            </a:r>
          </a:p>
          <a:p>
            <a:pPr lvl="0"/>
            <a:r>
              <a:rPr lang="en-GB" dirty="0"/>
              <a:t>There will be shorter waits at run down bus shelters in the rain and heat of the Fiji climate particularly in rural areas where services tend to be low frequency.</a:t>
            </a:r>
          </a:p>
          <a:p>
            <a:pPr lvl="0"/>
            <a:r>
              <a:rPr lang="en-GB" dirty="0"/>
              <a:t>Will enable dynamic pricing of bus travel with higher fares in peak times contrasted with lower fares on evenings Sundays and off peak during the day.</a:t>
            </a:r>
          </a:p>
          <a:p>
            <a:pPr lvl="0"/>
            <a:r>
              <a:rPr lang="en-GB" dirty="0"/>
              <a:t>On Inter-Urban express services seat reservations will be possible helping operators deliver an improved service.</a:t>
            </a:r>
          </a:p>
          <a:p>
            <a:pPr lvl="0"/>
            <a:r>
              <a:rPr lang="en-GB" dirty="0"/>
              <a:t>As other modes become available later true transport integration will address the first and last mile conundrum. The "last-mile" or "first and last-mile" connection describes the beginning or end of an individual trip made by public transportation. A common example: a traveller reaches their local bus station, but after getting off the bus has no way to access the final destination.</a:t>
            </a:r>
          </a:p>
          <a:p>
            <a:endParaRPr lang="en-GB" sz="1200" dirty="0">
              <a:latin typeface="Trebuchet MS" panose="020B0703020202090204" pitchFamily="34" charset="0"/>
            </a:endParaRPr>
          </a:p>
        </p:txBody>
      </p:sp>
      <p:sp>
        <p:nvSpPr>
          <p:cNvPr id="5" name="Slide Number Placeholder 4"/>
          <p:cNvSpPr>
            <a:spLocks noGrp="1"/>
          </p:cNvSpPr>
          <p:nvPr>
            <p:ph type="sldNum" sz="quarter" idx="12"/>
          </p:nvPr>
        </p:nvSpPr>
        <p:spPr/>
        <p:txBody>
          <a:bodyPr/>
          <a:lstStyle/>
          <a:p>
            <a:fld id="{317CD59C-2272-6140-8121-A4D216F605B4}" type="slidenum">
              <a:rPr lang="en-GB" smtClean="0"/>
              <a:t>11</a:t>
            </a:fld>
            <a:endParaRPr lang="en-GB"/>
          </a:p>
        </p:txBody>
      </p:sp>
    </p:spTree>
    <p:extLst>
      <p:ext uri="{BB962C8B-B14F-4D97-AF65-F5344CB8AC3E}">
        <p14:creationId xmlns:p14="http://schemas.microsoft.com/office/powerpoint/2010/main" val="336149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AFBA-306B-3B49-AC02-8D4BED702C14}"/>
              </a:ext>
            </a:extLst>
          </p:cNvPr>
          <p:cNvSpPr>
            <a:spLocks noGrp="1"/>
          </p:cNvSpPr>
          <p:nvPr>
            <p:ph type="title"/>
          </p:nvPr>
        </p:nvSpPr>
        <p:spPr/>
        <p:txBody>
          <a:bodyPr>
            <a:noAutofit/>
          </a:bodyPr>
          <a:lstStyle/>
          <a:p>
            <a:pPr algn="ctr"/>
            <a:r>
              <a:rPr lang="en-GB" sz="3200" b="1" dirty="0">
                <a:latin typeface="Trebuchet MS" panose="020B0703020202090204" pitchFamily="34" charset="0"/>
              </a:rPr>
              <a:t>Benefits to the Authority with the Introduction of the National Journey Planner.</a:t>
            </a:r>
            <a:br>
              <a:rPr lang="en-GB" sz="3200" dirty="0">
                <a:latin typeface="Trebuchet MS" panose="020B0703020202090204" pitchFamily="34" charset="0"/>
              </a:rPr>
            </a:br>
            <a:endParaRPr lang="en-GB" sz="3200" dirty="0">
              <a:latin typeface="Trebuchet MS" panose="020B0703020202090204" pitchFamily="34" charset="0"/>
            </a:endParaRPr>
          </a:p>
        </p:txBody>
      </p:sp>
      <p:sp>
        <p:nvSpPr>
          <p:cNvPr id="3" name="Content Placeholder 2">
            <a:extLst>
              <a:ext uri="{FF2B5EF4-FFF2-40B4-BE49-F238E27FC236}">
                <a16:creationId xmlns:a16="http://schemas.microsoft.com/office/drawing/2014/main" id="{A2F6AF78-E1F2-0E48-9F50-4CB9E23CFCD2}"/>
              </a:ext>
            </a:extLst>
          </p:cNvPr>
          <p:cNvSpPr>
            <a:spLocks noGrp="1"/>
          </p:cNvSpPr>
          <p:nvPr>
            <p:ph idx="1"/>
          </p:nvPr>
        </p:nvSpPr>
        <p:spPr/>
        <p:txBody>
          <a:bodyPr>
            <a:normAutofit fontScale="55000" lnSpcReduction="20000"/>
          </a:bodyPr>
          <a:lstStyle/>
          <a:p>
            <a:r>
              <a:rPr lang="en-GB" dirty="0"/>
              <a:t>The technology behind the NJP revolves around the Authority having a scheduling system. This scheduling system will allow for the following Authority enhancements to be introduced:</a:t>
            </a:r>
          </a:p>
          <a:p>
            <a:pPr lvl="0"/>
            <a:r>
              <a:rPr lang="en-GB" dirty="0"/>
              <a:t>Real Time Tracking and identifying  all bus services in Fiji</a:t>
            </a:r>
          </a:p>
          <a:p>
            <a:pPr lvl="0"/>
            <a:r>
              <a:rPr lang="en-GB" dirty="0"/>
              <a:t>Schedule v Actual Adherence for every bus service in Fiji will be used as a performance monitor. Operators who fail will be fined for non-operation.</a:t>
            </a:r>
          </a:p>
          <a:p>
            <a:pPr lvl="0"/>
            <a:r>
              <a:rPr lang="en-GB" dirty="0"/>
              <a:t>Provide for all RRL Licences to become electronic as opposed to bits of paper as the current system.</a:t>
            </a:r>
          </a:p>
          <a:p>
            <a:pPr lvl="0"/>
            <a:r>
              <a:rPr lang="en-GB" dirty="0"/>
              <a:t>Coordinate bus services where more than one company operates on the same route to create even headways along the route, thus providing customers with an improved service. </a:t>
            </a:r>
          </a:p>
          <a:p>
            <a:pPr lvl="0"/>
            <a:r>
              <a:rPr lang="en-GB" dirty="0"/>
              <a:t>Allow the LTA to eliminate wasteful duplication of bus services and redirect the resources to other more deserving routes.</a:t>
            </a:r>
          </a:p>
          <a:p>
            <a:pPr lvl="0"/>
            <a:r>
              <a:rPr lang="en-GB" dirty="0"/>
              <a:t>Monitor the effects of general traffic congestion on bus services and act in concert with other authorities to deal with reoccurring congestion.</a:t>
            </a:r>
          </a:p>
          <a:p>
            <a:pPr lvl="0"/>
            <a:r>
              <a:rPr lang="en-GB" dirty="0"/>
              <a:t>Consequent with the introduction of origin and destination (tap on tap off) it will be possible to determine patronage and vehicle loadings at any point along the route and act to apply sanctions on the operator to deal effectively with overloading of buses particularly in peak times.</a:t>
            </a:r>
          </a:p>
          <a:p>
            <a:pPr lvl="0"/>
            <a:r>
              <a:rPr lang="en-GB" dirty="0"/>
              <a:t>Introduction of TIN’s for non-operation/late or early operation for reasons wholly within the operators direct control. This will become a large revenue earner for Government.</a:t>
            </a:r>
          </a:p>
          <a:p>
            <a:endParaRPr lang="en-GB" sz="1200" dirty="0">
              <a:latin typeface="Trebuchet MS" panose="020B0703020202090204" pitchFamily="34" charset="0"/>
            </a:endParaRPr>
          </a:p>
        </p:txBody>
      </p:sp>
      <p:sp>
        <p:nvSpPr>
          <p:cNvPr id="5" name="Slide Number Placeholder 4"/>
          <p:cNvSpPr>
            <a:spLocks noGrp="1"/>
          </p:cNvSpPr>
          <p:nvPr>
            <p:ph type="sldNum" sz="quarter" idx="12"/>
          </p:nvPr>
        </p:nvSpPr>
        <p:spPr/>
        <p:txBody>
          <a:bodyPr/>
          <a:lstStyle/>
          <a:p>
            <a:fld id="{317CD59C-2272-6140-8121-A4D216F605B4}" type="slidenum">
              <a:rPr lang="en-GB" smtClean="0"/>
              <a:t>12</a:t>
            </a:fld>
            <a:endParaRPr lang="en-GB"/>
          </a:p>
        </p:txBody>
      </p:sp>
    </p:spTree>
    <p:extLst>
      <p:ext uri="{BB962C8B-B14F-4D97-AF65-F5344CB8AC3E}">
        <p14:creationId xmlns:p14="http://schemas.microsoft.com/office/powerpoint/2010/main" val="2130161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6832-4E23-4C48-ACA9-08E834E13068}"/>
              </a:ext>
            </a:extLst>
          </p:cNvPr>
          <p:cNvSpPr>
            <a:spLocks noGrp="1"/>
          </p:cNvSpPr>
          <p:nvPr>
            <p:ph type="title"/>
          </p:nvPr>
        </p:nvSpPr>
        <p:spPr/>
        <p:txBody>
          <a:bodyPr>
            <a:noAutofit/>
          </a:bodyPr>
          <a:lstStyle/>
          <a:p>
            <a:pPr algn="ctr"/>
            <a:r>
              <a:rPr lang="en-GB" sz="3200" b="1" dirty="0">
                <a:latin typeface="Trebuchet MS" panose="020B0703020202090204" pitchFamily="34" charset="0"/>
              </a:rPr>
              <a:t>Benefits to the Authority with the Introduction of the National Journey Planner. (2)</a:t>
            </a:r>
            <a:br>
              <a:rPr lang="en-GB" sz="3200" dirty="0">
                <a:latin typeface="Trebuchet MS" panose="020B0703020202090204" pitchFamily="34" charset="0"/>
              </a:rPr>
            </a:br>
            <a:endParaRPr lang="en-GB" sz="3200" dirty="0">
              <a:latin typeface="Trebuchet MS" panose="020B0703020202090204" pitchFamily="34" charset="0"/>
            </a:endParaRPr>
          </a:p>
        </p:txBody>
      </p:sp>
      <p:sp>
        <p:nvSpPr>
          <p:cNvPr id="3" name="Content Placeholder 2">
            <a:extLst>
              <a:ext uri="{FF2B5EF4-FFF2-40B4-BE49-F238E27FC236}">
                <a16:creationId xmlns:a16="http://schemas.microsoft.com/office/drawing/2014/main" id="{67AC05E7-2F15-0A47-842A-E2B242EA895D}"/>
              </a:ext>
            </a:extLst>
          </p:cNvPr>
          <p:cNvSpPr>
            <a:spLocks noGrp="1"/>
          </p:cNvSpPr>
          <p:nvPr>
            <p:ph idx="1"/>
          </p:nvPr>
        </p:nvSpPr>
        <p:spPr/>
        <p:txBody>
          <a:bodyPr>
            <a:normAutofit/>
          </a:bodyPr>
          <a:lstStyle/>
          <a:p>
            <a:pPr lvl="0"/>
            <a:r>
              <a:rPr lang="en-GB" sz="1600" dirty="0">
                <a:latin typeface="Trebuchet MS" panose="020B0703020202090204" pitchFamily="34" charset="0"/>
              </a:rPr>
              <a:t>Will enable the LTA to provide customers with real time service updates through the app.</a:t>
            </a:r>
          </a:p>
          <a:p>
            <a:pPr lvl="0"/>
            <a:r>
              <a:rPr lang="en-GB" sz="1600" dirty="0">
                <a:latin typeface="Trebuchet MS" panose="020B0703020202090204" pitchFamily="34" charset="0"/>
              </a:rPr>
              <a:t>Will facilitate development to include ferries, Taxis (using an UBER Style System) aircraft and LM minibuses.</a:t>
            </a:r>
          </a:p>
          <a:p>
            <a:pPr lvl="0"/>
            <a:r>
              <a:rPr lang="en-GB" sz="1600" dirty="0">
                <a:latin typeface="Trebuchet MS" panose="020B0703020202090204" pitchFamily="34" charset="0"/>
              </a:rPr>
              <a:t>Provides for a clean road mapped route for every bus route in Fiji showing stops points of interest and desirable traffic objectives such as hospitals, schools university campus, shopping malls, airports, ferry jetties, tourist attractions etc.</a:t>
            </a:r>
          </a:p>
          <a:p>
            <a:pPr lvl="0"/>
            <a:r>
              <a:rPr lang="en-GB" sz="1600" dirty="0">
                <a:latin typeface="Trebuchet MS" panose="020B0703020202090204" pitchFamily="34" charset="0"/>
              </a:rPr>
              <a:t>The LTA would offer vehicle and crew rostering facilities to bus companies for a commercial fee thus reducing their costs and generating revenue for the Authority as a contribution to its costs.</a:t>
            </a:r>
          </a:p>
          <a:p>
            <a:endParaRPr lang="en-GB" sz="1200" dirty="0">
              <a:latin typeface="Trebuchet MS" panose="020B0703020202090204" pitchFamily="34" charset="0"/>
            </a:endParaRPr>
          </a:p>
        </p:txBody>
      </p:sp>
      <p:sp>
        <p:nvSpPr>
          <p:cNvPr id="5" name="Slide Number Placeholder 4"/>
          <p:cNvSpPr>
            <a:spLocks noGrp="1"/>
          </p:cNvSpPr>
          <p:nvPr>
            <p:ph type="sldNum" sz="quarter" idx="12"/>
          </p:nvPr>
        </p:nvSpPr>
        <p:spPr/>
        <p:txBody>
          <a:bodyPr/>
          <a:lstStyle/>
          <a:p>
            <a:fld id="{317CD59C-2272-6140-8121-A4D216F605B4}" type="slidenum">
              <a:rPr lang="en-GB" smtClean="0"/>
              <a:t>13</a:t>
            </a:fld>
            <a:endParaRPr lang="en-GB"/>
          </a:p>
        </p:txBody>
      </p:sp>
    </p:spTree>
    <p:extLst>
      <p:ext uri="{BB962C8B-B14F-4D97-AF65-F5344CB8AC3E}">
        <p14:creationId xmlns:p14="http://schemas.microsoft.com/office/powerpoint/2010/main" val="1995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6EB1-44B2-5A4E-8908-5523B09CDDDA}"/>
              </a:ext>
            </a:extLst>
          </p:cNvPr>
          <p:cNvSpPr>
            <a:spLocks noGrp="1"/>
          </p:cNvSpPr>
          <p:nvPr>
            <p:ph type="title"/>
          </p:nvPr>
        </p:nvSpPr>
        <p:spPr/>
        <p:txBody>
          <a:bodyPr>
            <a:normAutofit/>
          </a:bodyPr>
          <a:lstStyle/>
          <a:p>
            <a:pPr algn="ctr"/>
            <a:r>
              <a:rPr lang="en-GB" sz="3600" b="1" dirty="0">
                <a:latin typeface="Trebuchet MS" panose="020B0703020202090204" pitchFamily="34" charset="0"/>
              </a:rPr>
              <a:t>How would this project be delivered?</a:t>
            </a:r>
            <a:br>
              <a:rPr lang="en-GB" sz="3600" dirty="0">
                <a:latin typeface="Trebuchet MS" panose="020B0703020202090204" pitchFamily="34" charset="0"/>
              </a:rPr>
            </a:br>
            <a:endParaRPr lang="en-GB" sz="3600" dirty="0">
              <a:latin typeface="Trebuchet MS" panose="020B0703020202090204" pitchFamily="34" charset="0"/>
            </a:endParaRPr>
          </a:p>
        </p:txBody>
      </p:sp>
      <p:sp>
        <p:nvSpPr>
          <p:cNvPr id="3" name="Content Placeholder 2">
            <a:extLst>
              <a:ext uri="{FF2B5EF4-FFF2-40B4-BE49-F238E27FC236}">
                <a16:creationId xmlns:a16="http://schemas.microsoft.com/office/drawing/2014/main" id="{49FF43D1-07C1-1D4C-AC44-9414CC9E6189}"/>
              </a:ext>
            </a:extLst>
          </p:cNvPr>
          <p:cNvSpPr>
            <a:spLocks noGrp="1"/>
          </p:cNvSpPr>
          <p:nvPr>
            <p:ph idx="1"/>
          </p:nvPr>
        </p:nvSpPr>
        <p:spPr/>
        <p:txBody>
          <a:bodyPr>
            <a:normAutofit fontScale="70000" lnSpcReduction="20000"/>
          </a:bodyPr>
          <a:lstStyle/>
          <a:p>
            <a:pPr lvl="0"/>
            <a:r>
              <a:rPr lang="en-GB" dirty="0"/>
              <a:t>Purchase or lease the </a:t>
            </a:r>
            <a:r>
              <a:rPr lang="en-GB" dirty="0" err="1"/>
              <a:t>Austrics</a:t>
            </a:r>
            <a:r>
              <a:rPr lang="en-GB" dirty="0"/>
              <a:t> scheduling system</a:t>
            </a:r>
          </a:p>
          <a:p>
            <a:pPr lvl="0"/>
            <a:r>
              <a:rPr lang="en-GB" dirty="0"/>
              <a:t>Commission a supplier to build the journey planner app and desktop version</a:t>
            </a:r>
          </a:p>
          <a:p>
            <a:pPr lvl="0"/>
            <a:r>
              <a:rPr lang="en-GB" dirty="0"/>
              <a:t>Purchase GIS maps for all of Fiji – see below for a more detailed scope.</a:t>
            </a:r>
          </a:p>
          <a:p>
            <a:pPr lvl="0"/>
            <a:r>
              <a:rPr lang="en-GB" dirty="0"/>
              <a:t>Commission a Transport Specialist data management company to enter all the initial data into the schedules system and carry out a network optimisation which would feed bus economies without disadvantage to customers across Fiji.</a:t>
            </a:r>
          </a:p>
          <a:p>
            <a:pPr lvl="0"/>
            <a:r>
              <a:rPr lang="en-GB" dirty="0"/>
              <a:t>The subsequent updating of the bus timetables reflecting any changes sought by the bus companies or introduced by the LTA in efficiencies will be performed by trained LTA staff.</a:t>
            </a:r>
          </a:p>
          <a:p>
            <a:pPr lvl="0"/>
            <a:r>
              <a:rPr lang="en-GB" dirty="0"/>
              <a:t>Commission training of LTA staff in the operation of the scheduling system</a:t>
            </a:r>
          </a:p>
          <a:p>
            <a:pPr lvl="0"/>
            <a:r>
              <a:rPr lang="en-GB" dirty="0"/>
              <a:t>Introduce electronic RRL licences and service registration replacing the paper based system</a:t>
            </a:r>
          </a:p>
          <a:p>
            <a:pPr lvl="0"/>
            <a:r>
              <a:rPr lang="en-GB" dirty="0"/>
              <a:t>Employ temporary staff (12-month contract) to plot every bus stop in Fiji on the GIS mapping</a:t>
            </a:r>
          </a:p>
          <a:p>
            <a:pPr lvl="0"/>
            <a:r>
              <a:rPr lang="en-GB" dirty="0"/>
              <a:t>Recommend hosting on a cloud based server</a:t>
            </a:r>
          </a:p>
          <a:p>
            <a:endParaRPr lang="en-GB" sz="1400" dirty="0">
              <a:latin typeface="Trebuchet MS" panose="020B0703020202090204" pitchFamily="34" charset="0"/>
            </a:endParaRPr>
          </a:p>
        </p:txBody>
      </p:sp>
      <p:sp>
        <p:nvSpPr>
          <p:cNvPr id="5" name="Slide Number Placeholder 4"/>
          <p:cNvSpPr>
            <a:spLocks noGrp="1"/>
          </p:cNvSpPr>
          <p:nvPr>
            <p:ph type="sldNum" sz="quarter" idx="12"/>
          </p:nvPr>
        </p:nvSpPr>
        <p:spPr/>
        <p:txBody>
          <a:bodyPr/>
          <a:lstStyle/>
          <a:p>
            <a:fld id="{317CD59C-2272-6140-8121-A4D216F605B4}" type="slidenum">
              <a:rPr lang="en-GB" smtClean="0"/>
              <a:t>14</a:t>
            </a:fld>
            <a:endParaRPr lang="en-GB"/>
          </a:p>
        </p:txBody>
      </p:sp>
    </p:spTree>
    <p:extLst>
      <p:ext uri="{BB962C8B-B14F-4D97-AF65-F5344CB8AC3E}">
        <p14:creationId xmlns:p14="http://schemas.microsoft.com/office/powerpoint/2010/main" val="130626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3FE06-0706-484A-8C5D-45BDCAA28FFF}"/>
              </a:ext>
            </a:extLst>
          </p:cNvPr>
          <p:cNvSpPr>
            <a:spLocks noGrp="1"/>
          </p:cNvSpPr>
          <p:nvPr>
            <p:ph type="title"/>
          </p:nvPr>
        </p:nvSpPr>
        <p:spPr/>
        <p:txBody>
          <a:bodyPr>
            <a:normAutofit/>
          </a:bodyPr>
          <a:lstStyle/>
          <a:p>
            <a:pPr algn="ctr"/>
            <a:r>
              <a:rPr lang="en-GB" sz="3600" b="1" dirty="0">
                <a:latin typeface="Trebuchet MS" panose="020B0703020202090204" pitchFamily="34" charset="0"/>
              </a:rPr>
              <a:t>Building the National Journey Planner App.</a:t>
            </a:r>
            <a:br>
              <a:rPr lang="en-GB" sz="3600" b="1" dirty="0">
                <a:latin typeface="Trebuchet MS" panose="020B0703020202090204" pitchFamily="34" charset="0"/>
              </a:rPr>
            </a:br>
            <a:endParaRPr lang="en-GB" sz="3600" b="1" dirty="0">
              <a:latin typeface="Trebuchet MS" panose="020B0703020202090204" pitchFamily="34" charset="0"/>
            </a:endParaRPr>
          </a:p>
        </p:txBody>
      </p:sp>
      <p:sp>
        <p:nvSpPr>
          <p:cNvPr id="3" name="Content Placeholder 2">
            <a:extLst>
              <a:ext uri="{FF2B5EF4-FFF2-40B4-BE49-F238E27FC236}">
                <a16:creationId xmlns:a16="http://schemas.microsoft.com/office/drawing/2014/main" id="{646316A4-AC7D-DD4B-AA11-F654D92765E4}"/>
              </a:ext>
            </a:extLst>
          </p:cNvPr>
          <p:cNvSpPr>
            <a:spLocks noGrp="1"/>
          </p:cNvSpPr>
          <p:nvPr>
            <p:ph idx="1"/>
          </p:nvPr>
        </p:nvSpPr>
        <p:spPr/>
        <p:txBody>
          <a:bodyPr>
            <a:normAutofit/>
          </a:bodyPr>
          <a:lstStyle/>
          <a:p>
            <a:r>
              <a:rPr lang="en-GB" dirty="0"/>
              <a:t>The app will be built in four phases these are:</a:t>
            </a:r>
          </a:p>
          <a:p>
            <a:r>
              <a:rPr lang="en-GB" dirty="0"/>
              <a:t>Phase 1 – initial development and integration with bus information and eTicketing system</a:t>
            </a:r>
          </a:p>
          <a:p>
            <a:r>
              <a:rPr lang="en-GB" dirty="0"/>
              <a:t>Phase 2 – Ferry information integrated in the NJP</a:t>
            </a:r>
          </a:p>
          <a:p>
            <a:r>
              <a:rPr lang="en-GB" dirty="0"/>
              <a:t>Phase 3 – Airline information integrated</a:t>
            </a:r>
          </a:p>
          <a:p>
            <a:r>
              <a:rPr lang="en-GB" dirty="0"/>
              <a:t>Phase 4 – Taxis and minibus integration as well as on demand transport</a:t>
            </a:r>
          </a:p>
          <a:p>
            <a:endParaRPr lang="en-GB" sz="1600" dirty="0">
              <a:latin typeface="Trebuchet MS" panose="020B0703020202090204" pitchFamily="34" charset="0"/>
            </a:endParaRPr>
          </a:p>
        </p:txBody>
      </p:sp>
      <p:sp>
        <p:nvSpPr>
          <p:cNvPr id="5" name="Slide Number Placeholder 4"/>
          <p:cNvSpPr>
            <a:spLocks noGrp="1"/>
          </p:cNvSpPr>
          <p:nvPr>
            <p:ph type="sldNum" sz="quarter" idx="12"/>
          </p:nvPr>
        </p:nvSpPr>
        <p:spPr/>
        <p:txBody>
          <a:bodyPr/>
          <a:lstStyle/>
          <a:p>
            <a:fld id="{317CD59C-2272-6140-8121-A4D216F605B4}" type="slidenum">
              <a:rPr lang="en-GB" smtClean="0"/>
              <a:t>15</a:t>
            </a:fld>
            <a:endParaRPr lang="en-GB"/>
          </a:p>
        </p:txBody>
      </p:sp>
    </p:spTree>
    <p:extLst>
      <p:ext uri="{BB962C8B-B14F-4D97-AF65-F5344CB8AC3E}">
        <p14:creationId xmlns:p14="http://schemas.microsoft.com/office/powerpoint/2010/main" val="133341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BACD-CB15-CA48-B7C0-F279C2E3B932}"/>
              </a:ext>
            </a:extLst>
          </p:cNvPr>
          <p:cNvSpPr>
            <a:spLocks noGrp="1"/>
          </p:cNvSpPr>
          <p:nvPr>
            <p:ph type="title"/>
          </p:nvPr>
        </p:nvSpPr>
        <p:spPr/>
        <p:txBody>
          <a:bodyPr>
            <a:normAutofit/>
          </a:bodyPr>
          <a:lstStyle/>
          <a:p>
            <a:pPr algn="ctr"/>
            <a:r>
              <a:rPr lang="en-GB" sz="3600" b="1" dirty="0">
                <a:latin typeface="Trebuchet MS" panose="020B0703020202090204" pitchFamily="34" charset="0"/>
              </a:rPr>
              <a:t>Development Requirements</a:t>
            </a:r>
          </a:p>
        </p:txBody>
      </p:sp>
      <p:sp>
        <p:nvSpPr>
          <p:cNvPr id="3" name="Content Placeholder 2">
            <a:extLst>
              <a:ext uri="{FF2B5EF4-FFF2-40B4-BE49-F238E27FC236}">
                <a16:creationId xmlns:a16="http://schemas.microsoft.com/office/drawing/2014/main" id="{839D6B59-2E01-5F41-A829-B2850C40867F}"/>
              </a:ext>
            </a:extLst>
          </p:cNvPr>
          <p:cNvSpPr>
            <a:spLocks noGrp="1"/>
          </p:cNvSpPr>
          <p:nvPr>
            <p:ph idx="1"/>
          </p:nvPr>
        </p:nvSpPr>
        <p:spPr/>
        <p:txBody>
          <a:bodyPr>
            <a:normAutofit fontScale="92500" lnSpcReduction="20000"/>
          </a:bodyPr>
          <a:lstStyle/>
          <a:p>
            <a:pPr lvl="0"/>
            <a:r>
              <a:rPr lang="en-GB" dirty="0"/>
              <a:t>Algorithms allowing users to calculate a route to their destination based on the bus schedules</a:t>
            </a:r>
          </a:p>
          <a:p>
            <a:pPr lvl="0"/>
            <a:r>
              <a:rPr lang="en-GB" dirty="0"/>
              <a:t>The ability for users to see what the price of their journey would be</a:t>
            </a:r>
          </a:p>
          <a:p>
            <a:pPr lvl="0"/>
            <a:r>
              <a:rPr lang="en-GB" dirty="0"/>
              <a:t>Real-time estimates of how close a bus is to its maximum passenger capacity</a:t>
            </a:r>
          </a:p>
          <a:p>
            <a:pPr lvl="0"/>
            <a:r>
              <a:rPr lang="en-GB" dirty="0"/>
              <a:t>Real-time data estimating how far away a bus is from the passenger’s stop</a:t>
            </a:r>
          </a:p>
          <a:p>
            <a:pPr lvl="0"/>
            <a:r>
              <a:rPr lang="en-GB" dirty="0"/>
              <a:t>Walking directions to the stop where the passenger would need to board the bus</a:t>
            </a:r>
          </a:p>
          <a:p>
            <a:pPr lvl="0"/>
            <a:r>
              <a:rPr lang="en-GB" dirty="0"/>
              <a:t>Development of a native Android application with the above functionality </a:t>
            </a:r>
          </a:p>
          <a:p>
            <a:pPr lvl="0"/>
            <a:r>
              <a:rPr lang="en-GB" dirty="0"/>
              <a:t>Development of a native iOS application with the above functionality</a:t>
            </a:r>
          </a:p>
          <a:p>
            <a:pPr lvl="0"/>
            <a:r>
              <a:rPr lang="en-GB" dirty="0"/>
              <a:t>Development of a web based application with the above functionality</a:t>
            </a:r>
          </a:p>
          <a:p>
            <a:endParaRPr lang="en-GB" sz="1600" dirty="0">
              <a:latin typeface="Trebuchet MS" panose="020B0703020202090204" pitchFamily="34" charset="0"/>
            </a:endParaRPr>
          </a:p>
        </p:txBody>
      </p:sp>
      <p:sp>
        <p:nvSpPr>
          <p:cNvPr id="5" name="Slide Number Placeholder 4"/>
          <p:cNvSpPr>
            <a:spLocks noGrp="1"/>
          </p:cNvSpPr>
          <p:nvPr>
            <p:ph type="sldNum" sz="quarter" idx="12"/>
          </p:nvPr>
        </p:nvSpPr>
        <p:spPr/>
        <p:txBody>
          <a:bodyPr/>
          <a:lstStyle/>
          <a:p>
            <a:fld id="{317CD59C-2272-6140-8121-A4D216F605B4}" type="slidenum">
              <a:rPr lang="en-GB" smtClean="0"/>
              <a:t>16</a:t>
            </a:fld>
            <a:endParaRPr lang="en-GB"/>
          </a:p>
        </p:txBody>
      </p:sp>
    </p:spTree>
    <p:extLst>
      <p:ext uri="{BB962C8B-B14F-4D97-AF65-F5344CB8AC3E}">
        <p14:creationId xmlns:p14="http://schemas.microsoft.com/office/powerpoint/2010/main" val="2886974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8147B0-D77A-884C-A1DC-BC73AA986DD7}"/>
              </a:ext>
            </a:extLst>
          </p:cNvPr>
          <p:cNvSpPr>
            <a:spLocks noGrp="1"/>
          </p:cNvSpPr>
          <p:nvPr>
            <p:ph type="title"/>
          </p:nvPr>
        </p:nvSpPr>
        <p:spPr/>
        <p:txBody>
          <a:bodyPr>
            <a:normAutofit/>
          </a:bodyPr>
          <a:lstStyle/>
          <a:p>
            <a:pPr algn="ctr"/>
            <a:r>
              <a:rPr lang="en-GB" sz="3600" b="1" dirty="0">
                <a:latin typeface="Trebuchet MS" panose="020B0703020202090204" pitchFamily="34" charset="0"/>
              </a:rPr>
              <a:t>On-Going Support</a:t>
            </a:r>
          </a:p>
        </p:txBody>
      </p:sp>
      <p:sp>
        <p:nvSpPr>
          <p:cNvPr id="5" name="Content Placeholder 4">
            <a:extLst>
              <a:ext uri="{FF2B5EF4-FFF2-40B4-BE49-F238E27FC236}">
                <a16:creationId xmlns:a16="http://schemas.microsoft.com/office/drawing/2014/main" id="{FAB40ACF-C019-2D4E-A6E5-C00C87C4FA5D}"/>
              </a:ext>
            </a:extLst>
          </p:cNvPr>
          <p:cNvSpPr>
            <a:spLocks noGrp="1"/>
          </p:cNvSpPr>
          <p:nvPr>
            <p:ph sz="half" idx="1"/>
          </p:nvPr>
        </p:nvSpPr>
        <p:spPr/>
        <p:txBody>
          <a:bodyPr>
            <a:normAutofit lnSpcReduction="10000"/>
          </a:bodyPr>
          <a:lstStyle/>
          <a:p>
            <a:r>
              <a:rPr lang="en-GB" b="1" dirty="0"/>
              <a:t>On-going Requirements</a:t>
            </a:r>
            <a:endParaRPr lang="en-GB" dirty="0"/>
          </a:p>
          <a:p>
            <a:r>
              <a:rPr lang="en-GB" dirty="0"/>
              <a:t>To ensure the system continues to run effectively and provide a high quality and reliable user experience an on-going service support contract will be necessary. </a:t>
            </a:r>
          </a:p>
          <a:p>
            <a:endParaRPr lang="en-GB" dirty="0"/>
          </a:p>
        </p:txBody>
      </p:sp>
      <p:sp>
        <p:nvSpPr>
          <p:cNvPr id="6" name="Content Placeholder 5">
            <a:extLst>
              <a:ext uri="{FF2B5EF4-FFF2-40B4-BE49-F238E27FC236}">
                <a16:creationId xmlns:a16="http://schemas.microsoft.com/office/drawing/2014/main" id="{A3C654FE-4ABA-EB42-8B23-7ABDC4258A91}"/>
              </a:ext>
            </a:extLst>
          </p:cNvPr>
          <p:cNvSpPr>
            <a:spLocks noGrp="1"/>
          </p:cNvSpPr>
          <p:nvPr>
            <p:ph sz="half" idx="2"/>
          </p:nvPr>
        </p:nvSpPr>
        <p:spPr/>
        <p:txBody>
          <a:bodyPr>
            <a:normAutofit lnSpcReduction="10000"/>
          </a:bodyPr>
          <a:lstStyle/>
          <a:p>
            <a:r>
              <a:rPr lang="en-GB" b="1" dirty="0"/>
              <a:t>Iterative Development Process</a:t>
            </a:r>
            <a:endParaRPr lang="en-GB" dirty="0"/>
          </a:p>
          <a:p>
            <a:r>
              <a:rPr lang="en-GB" dirty="0"/>
              <a:t>The initial phase of the application will all be around testing using a robust test plan as the application is a customer facing one and needs to be reliable from the outset.</a:t>
            </a:r>
          </a:p>
          <a:p>
            <a:r>
              <a:rPr lang="en-GB" dirty="0"/>
              <a:t>The integration with the existing eTicketing system will be a key component to ensuring the success of the application.</a:t>
            </a:r>
          </a:p>
          <a:p>
            <a:endParaRPr lang="en-GB" dirty="0"/>
          </a:p>
        </p:txBody>
      </p:sp>
      <p:sp>
        <p:nvSpPr>
          <p:cNvPr id="3" name="Slide Number Placeholder 2"/>
          <p:cNvSpPr>
            <a:spLocks noGrp="1"/>
          </p:cNvSpPr>
          <p:nvPr>
            <p:ph type="sldNum" sz="quarter" idx="12"/>
          </p:nvPr>
        </p:nvSpPr>
        <p:spPr/>
        <p:txBody>
          <a:bodyPr/>
          <a:lstStyle/>
          <a:p>
            <a:fld id="{317CD59C-2272-6140-8121-A4D216F605B4}" type="slidenum">
              <a:rPr lang="en-GB" smtClean="0"/>
              <a:t>17</a:t>
            </a:fld>
            <a:endParaRPr lang="en-GB"/>
          </a:p>
        </p:txBody>
      </p:sp>
    </p:spTree>
    <p:extLst>
      <p:ext uri="{BB962C8B-B14F-4D97-AF65-F5344CB8AC3E}">
        <p14:creationId xmlns:p14="http://schemas.microsoft.com/office/powerpoint/2010/main" val="15620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j03155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68413"/>
            <a:ext cx="91440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1905000" y="474663"/>
            <a:ext cx="84391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1100">
                <a:solidFill>
                  <a:schemeClr val="tx1"/>
                </a:solidFill>
                <a:latin typeface="Arial" panose="020B0604020202020204" pitchFamily="34" charset="0"/>
                <a:cs typeface="Arial" panose="020B0604020202020204" pitchFamily="34" charset="0"/>
              </a:defRPr>
            </a:lvl1pPr>
            <a:lvl2pPr marL="742950" indent="-285750" eaLnBrk="0" hangingPunct="0">
              <a:defRPr sz="1100">
                <a:solidFill>
                  <a:schemeClr val="tx1"/>
                </a:solidFill>
                <a:latin typeface="Arial" panose="020B0604020202020204" pitchFamily="34" charset="0"/>
                <a:cs typeface="Arial" panose="020B0604020202020204" pitchFamily="34" charset="0"/>
              </a:defRPr>
            </a:lvl2pPr>
            <a:lvl3pPr marL="1143000" indent="-228600" eaLnBrk="0" hangingPunct="0">
              <a:defRPr sz="1100">
                <a:solidFill>
                  <a:schemeClr val="tx1"/>
                </a:solidFill>
                <a:latin typeface="Arial" panose="020B0604020202020204" pitchFamily="34" charset="0"/>
                <a:cs typeface="Arial" panose="020B0604020202020204" pitchFamily="34" charset="0"/>
              </a:defRPr>
            </a:lvl3pPr>
            <a:lvl4pPr marL="1600200" indent="-228600" eaLnBrk="0" hangingPunct="0">
              <a:defRPr sz="1100">
                <a:solidFill>
                  <a:schemeClr val="tx1"/>
                </a:solidFill>
                <a:latin typeface="Arial" panose="020B0604020202020204" pitchFamily="34" charset="0"/>
                <a:cs typeface="Arial" panose="020B0604020202020204" pitchFamily="34" charset="0"/>
              </a:defRPr>
            </a:lvl4pPr>
            <a:lvl5pPr marL="2057400" indent="-228600" eaLnBrk="0" hangingPunct="0">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8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Questions?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5356-B0B4-4C55-ACF4-0C25AE5BC7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30585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advClick="0">
        <p:diamon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79EF2-5C27-9245-A6B8-0BF61B6B2FDE}"/>
              </a:ext>
            </a:extLst>
          </p:cNvPr>
          <p:cNvSpPr>
            <a:spLocks noGrp="1"/>
          </p:cNvSpPr>
          <p:nvPr>
            <p:ph type="title"/>
          </p:nvPr>
        </p:nvSpPr>
        <p:spPr/>
        <p:txBody>
          <a:bodyPr/>
          <a:lstStyle/>
          <a:p>
            <a:pPr algn="ctr"/>
            <a:r>
              <a:rPr lang="en-GB" b="1" dirty="0">
                <a:latin typeface="Trebuchet MS" panose="020B0703020202090204" pitchFamily="34" charset="0"/>
              </a:rPr>
              <a:t>National Journey Planner (NJP)</a:t>
            </a:r>
          </a:p>
        </p:txBody>
      </p:sp>
      <p:sp>
        <p:nvSpPr>
          <p:cNvPr id="5" name="Content Placeholder 4">
            <a:extLst>
              <a:ext uri="{FF2B5EF4-FFF2-40B4-BE49-F238E27FC236}">
                <a16:creationId xmlns:a16="http://schemas.microsoft.com/office/drawing/2014/main" id="{D84208A5-DFF4-5643-A46D-616986D70D7E}"/>
              </a:ext>
            </a:extLst>
          </p:cNvPr>
          <p:cNvSpPr>
            <a:spLocks noGrp="1"/>
          </p:cNvSpPr>
          <p:nvPr>
            <p:ph idx="1"/>
          </p:nvPr>
        </p:nvSpPr>
        <p:spPr/>
        <p:txBody>
          <a:bodyPr>
            <a:normAutofit/>
          </a:bodyPr>
          <a:lstStyle/>
          <a:p>
            <a:r>
              <a:rPr lang="en-GB" dirty="0"/>
              <a:t>Why Does Fiji Need a NJP?</a:t>
            </a:r>
          </a:p>
          <a:p>
            <a:r>
              <a:rPr lang="en-GB" sz="1600" dirty="0">
                <a:latin typeface="Trebuchet MS" panose="020B0703020202090204" pitchFamily="34" charset="0"/>
              </a:rPr>
              <a:t>The NJP will assist travellers to plan their bus journeys for employment social, leisure and for the benefit of foreign tourists who may not know that there are alternatives to taxis in Fiji which provide an often more frequent and cheaper alternative. </a:t>
            </a:r>
          </a:p>
          <a:p>
            <a:r>
              <a:rPr lang="en-GB" sz="1600" dirty="0">
                <a:latin typeface="Trebuchet MS" panose="020B0703020202090204" pitchFamily="34" charset="0"/>
              </a:rPr>
              <a:t>As well as being of significant benefit to travellers it will encourage greater use of buses and this will be welcomed by the Fiji Bus Operators Association.</a:t>
            </a:r>
          </a:p>
          <a:p>
            <a:r>
              <a:rPr lang="en-GB" sz="1600" dirty="0">
                <a:latin typeface="Trebuchet MS" panose="020B0703020202090204" pitchFamily="34" charset="0"/>
              </a:rPr>
              <a:t>It will integrate with the current eTicketing platform and will facilitate the fares for all journeys (Adult, Child, Concession etc.) being shown when a journey is requested by the customer.</a:t>
            </a:r>
          </a:p>
          <a:p>
            <a:r>
              <a:rPr lang="en-GB" sz="1600" dirty="0">
                <a:latin typeface="Trebuchet MS" panose="020B0703020202090204" pitchFamily="34" charset="0"/>
              </a:rPr>
              <a:t>The NJP will be optimised for use on a PC through the LTA website a smartphone and a tablet. There will not be a requirement to register for the NJP so that it is available to all and in particular to visitors to Fiji.</a:t>
            </a:r>
          </a:p>
          <a:p>
            <a:endParaRPr lang="en-GB" sz="1400" dirty="0">
              <a:latin typeface="Trebuchet MS" panose="020B0703020202090204" pitchFamily="34" charset="0"/>
            </a:endParaRPr>
          </a:p>
          <a:p>
            <a:pPr marL="0" indent="0">
              <a:buNone/>
            </a:pPr>
            <a:endParaRPr lang="en-GB" sz="1400" dirty="0">
              <a:latin typeface="Trebuchet MS" panose="020B0703020202090204" pitchFamily="34" charset="0"/>
            </a:endParaRPr>
          </a:p>
          <a:p>
            <a:endParaRPr lang="en-GB" sz="1400" dirty="0">
              <a:latin typeface="Trebuchet MS" panose="020B0703020202090204" pitchFamily="34" charset="0"/>
            </a:endParaRPr>
          </a:p>
        </p:txBody>
      </p:sp>
      <p:sp>
        <p:nvSpPr>
          <p:cNvPr id="3" name="Slide Number Placeholder 2"/>
          <p:cNvSpPr>
            <a:spLocks noGrp="1"/>
          </p:cNvSpPr>
          <p:nvPr>
            <p:ph type="sldNum" sz="quarter" idx="12"/>
          </p:nvPr>
        </p:nvSpPr>
        <p:spPr/>
        <p:txBody>
          <a:bodyPr/>
          <a:lstStyle/>
          <a:p>
            <a:fld id="{317CD59C-2272-6140-8121-A4D216F605B4}" type="slidenum">
              <a:rPr lang="en-GB" smtClean="0"/>
              <a:t>2</a:t>
            </a:fld>
            <a:endParaRPr lang="en-GB"/>
          </a:p>
        </p:txBody>
      </p:sp>
    </p:spTree>
    <p:extLst>
      <p:ext uri="{BB962C8B-B14F-4D97-AF65-F5344CB8AC3E}">
        <p14:creationId xmlns:p14="http://schemas.microsoft.com/office/powerpoint/2010/main" val="336509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C8CC-64BC-CD40-8250-AB7FFCACC531}"/>
              </a:ext>
            </a:extLst>
          </p:cNvPr>
          <p:cNvSpPr>
            <a:spLocks noGrp="1"/>
          </p:cNvSpPr>
          <p:nvPr>
            <p:ph type="title"/>
          </p:nvPr>
        </p:nvSpPr>
        <p:spPr/>
        <p:txBody>
          <a:bodyPr>
            <a:normAutofit/>
          </a:bodyPr>
          <a:lstStyle/>
          <a:p>
            <a:pPr algn="ctr"/>
            <a:r>
              <a:rPr lang="en-GB" sz="3600" b="1" dirty="0">
                <a:latin typeface="Trebuchet MS" panose="020B0703020202090204" pitchFamily="34" charset="0"/>
              </a:rPr>
              <a:t>How Will the NJP Work &amp; What Will It Show ?</a:t>
            </a:r>
          </a:p>
        </p:txBody>
      </p:sp>
      <p:sp>
        <p:nvSpPr>
          <p:cNvPr id="3" name="Content Placeholder 2">
            <a:extLst>
              <a:ext uri="{FF2B5EF4-FFF2-40B4-BE49-F238E27FC236}">
                <a16:creationId xmlns:a16="http://schemas.microsoft.com/office/drawing/2014/main" id="{281CC167-2781-774B-8014-0516328E2C7A}"/>
              </a:ext>
            </a:extLst>
          </p:cNvPr>
          <p:cNvSpPr>
            <a:spLocks noGrp="1"/>
          </p:cNvSpPr>
          <p:nvPr>
            <p:ph idx="1"/>
          </p:nvPr>
        </p:nvSpPr>
        <p:spPr/>
        <p:txBody>
          <a:bodyPr>
            <a:normAutofit/>
          </a:bodyPr>
          <a:lstStyle/>
          <a:p>
            <a:pPr marL="0" indent="0">
              <a:buNone/>
            </a:pPr>
            <a:endParaRPr lang="en-GB" dirty="0"/>
          </a:p>
          <a:p>
            <a:r>
              <a:rPr lang="en-GB" sz="1900" dirty="0"/>
              <a:t>The screen shots used in this PowerPoint are for illustrative purposes only and designed to visually present what is possible.</a:t>
            </a:r>
          </a:p>
          <a:p>
            <a:r>
              <a:rPr lang="en-GB" sz="1900" dirty="0"/>
              <a:t>The traveller begins by opening up the app</a:t>
            </a:r>
          </a:p>
          <a:p>
            <a:r>
              <a:rPr lang="en-GB" sz="1900" dirty="0"/>
              <a:t>They will be asked whether they wish to begin their journey at the nearest bus stop to their location they can answer Yes or No.</a:t>
            </a:r>
          </a:p>
          <a:p>
            <a:r>
              <a:rPr lang="en-GB" sz="1900" dirty="0"/>
              <a:t>If they answer No they can input the commencement point of their journey or select from a drop-down menu of bus stop locations. Once a departure point is selected then a destination can be chosen.</a:t>
            </a:r>
          </a:p>
          <a:p>
            <a:r>
              <a:rPr lang="en-GB" sz="1900" dirty="0"/>
              <a:t>If the traveller wishes to depart immediately that option is included. If not</a:t>
            </a:r>
          </a:p>
          <a:p>
            <a:r>
              <a:rPr lang="en-GB" sz="1900" dirty="0"/>
              <a:t>The day and time of travel can also be selected.</a:t>
            </a:r>
          </a:p>
          <a:p>
            <a:r>
              <a:rPr lang="en-GB" sz="1900" dirty="0"/>
              <a:t>A select journey button is now pressed and the optimised route is calculated including bus transfers.</a:t>
            </a:r>
          </a:p>
          <a:p>
            <a:endParaRPr lang="en-GB" dirty="0"/>
          </a:p>
        </p:txBody>
      </p:sp>
      <p:sp>
        <p:nvSpPr>
          <p:cNvPr id="5" name="Slide Number Placeholder 4"/>
          <p:cNvSpPr>
            <a:spLocks noGrp="1"/>
          </p:cNvSpPr>
          <p:nvPr>
            <p:ph type="sldNum" sz="quarter" idx="12"/>
          </p:nvPr>
        </p:nvSpPr>
        <p:spPr/>
        <p:txBody>
          <a:bodyPr/>
          <a:lstStyle/>
          <a:p>
            <a:fld id="{317CD59C-2272-6140-8121-A4D216F605B4}" type="slidenum">
              <a:rPr lang="en-GB" smtClean="0"/>
              <a:t>3</a:t>
            </a:fld>
            <a:endParaRPr lang="en-GB"/>
          </a:p>
        </p:txBody>
      </p:sp>
    </p:spTree>
    <p:extLst>
      <p:ext uri="{BB962C8B-B14F-4D97-AF65-F5344CB8AC3E}">
        <p14:creationId xmlns:p14="http://schemas.microsoft.com/office/powerpoint/2010/main" val="321174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6331-34F2-364B-8A61-E1AB4F6DB47A}"/>
              </a:ext>
            </a:extLst>
          </p:cNvPr>
          <p:cNvSpPr>
            <a:spLocks noGrp="1"/>
          </p:cNvSpPr>
          <p:nvPr>
            <p:ph type="title"/>
          </p:nvPr>
        </p:nvSpPr>
        <p:spPr/>
        <p:txBody>
          <a:bodyPr/>
          <a:lstStyle/>
          <a:p>
            <a:pPr algn="ctr"/>
            <a:r>
              <a:rPr lang="en-GB" b="1" dirty="0">
                <a:latin typeface="Trebuchet MS" panose="020B0603020202020204" pitchFamily="34" charset="0"/>
              </a:rPr>
              <a:t>How it Works 2</a:t>
            </a:r>
          </a:p>
        </p:txBody>
      </p:sp>
      <p:sp>
        <p:nvSpPr>
          <p:cNvPr id="3" name="Content Placeholder 2">
            <a:extLst>
              <a:ext uri="{FF2B5EF4-FFF2-40B4-BE49-F238E27FC236}">
                <a16:creationId xmlns:a16="http://schemas.microsoft.com/office/drawing/2014/main" id="{E51EE402-8512-C14E-9CBC-B4B3BA38107A}"/>
              </a:ext>
            </a:extLst>
          </p:cNvPr>
          <p:cNvSpPr>
            <a:spLocks noGrp="1"/>
          </p:cNvSpPr>
          <p:nvPr>
            <p:ph idx="1"/>
          </p:nvPr>
        </p:nvSpPr>
        <p:spPr/>
        <p:txBody>
          <a:bodyPr>
            <a:normAutofit fontScale="70000" lnSpcReduction="20000"/>
          </a:bodyPr>
          <a:lstStyle/>
          <a:p>
            <a:r>
              <a:rPr lang="en-GB" dirty="0"/>
              <a:t>The next 3 buses are displayed on the screen together with the operator’s name in real time. The fare for the selected journey is also shown.</a:t>
            </a:r>
          </a:p>
          <a:p>
            <a:r>
              <a:rPr lang="en-GB" dirty="0"/>
              <a:t>A map pops up which shows the position of the bus as it approaches the boarding point of the selected journey.</a:t>
            </a:r>
          </a:p>
          <a:p>
            <a:r>
              <a:rPr lang="en-GB" dirty="0"/>
              <a:t>A series of pictograms displayed below each of the 3 journeys show how full the bus is at that moment in time. One block indicates 25% full; two blocks indicate 50% full; three blocks indicate 75% full and four blocks indicate the bus is full.</a:t>
            </a:r>
          </a:p>
          <a:p>
            <a:r>
              <a:rPr lang="en-GB" dirty="0"/>
              <a:t>In the event of a full bus the traveller has the option to wait for the following bus or decide to abandon the journey.</a:t>
            </a:r>
          </a:p>
          <a:p>
            <a:r>
              <a:rPr lang="en-GB" dirty="0"/>
              <a:t>Eventually the journey planner will become multi modal and will show ferries, flights, taxis and minibuses and will include the walking distance from the travellers start point to the bus stop.</a:t>
            </a:r>
          </a:p>
          <a:p>
            <a:r>
              <a:rPr lang="en-GB" dirty="0"/>
              <a:t>It is envisaged that “service alerts” will also become a feature of the journey planner advising travellers of delays due to unforeseen circumstances such as traffic congestion etc.</a:t>
            </a:r>
          </a:p>
          <a:p>
            <a:r>
              <a:rPr lang="en-GB" dirty="0"/>
              <a:t>A proximity alert can also be built into the journey planner to notify travellers on a bus when the bus is approaching their stop so that they can prepare to alight.</a:t>
            </a:r>
          </a:p>
          <a:p>
            <a:endParaRPr lang="en-GB" dirty="0"/>
          </a:p>
        </p:txBody>
      </p:sp>
      <p:sp>
        <p:nvSpPr>
          <p:cNvPr id="5" name="Slide Number Placeholder 4"/>
          <p:cNvSpPr>
            <a:spLocks noGrp="1"/>
          </p:cNvSpPr>
          <p:nvPr>
            <p:ph type="sldNum" sz="quarter" idx="12"/>
          </p:nvPr>
        </p:nvSpPr>
        <p:spPr/>
        <p:txBody>
          <a:bodyPr/>
          <a:lstStyle/>
          <a:p>
            <a:fld id="{317CD59C-2272-6140-8121-A4D216F605B4}" type="slidenum">
              <a:rPr lang="en-GB" smtClean="0"/>
              <a:t>4</a:t>
            </a:fld>
            <a:endParaRPr lang="en-GB"/>
          </a:p>
        </p:txBody>
      </p:sp>
    </p:spTree>
    <p:extLst>
      <p:ext uri="{BB962C8B-B14F-4D97-AF65-F5344CB8AC3E}">
        <p14:creationId xmlns:p14="http://schemas.microsoft.com/office/powerpoint/2010/main" val="294060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E6C502-65A9-594D-9846-1A1029327E3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5709" y="19367"/>
            <a:ext cx="1596390" cy="3190875"/>
          </a:xfrm>
          <a:prstGeom prst="rect">
            <a:avLst/>
          </a:prstGeom>
        </p:spPr>
      </p:pic>
      <p:pic>
        <p:nvPicPr>
          <p:cNvPr id="3" name="Picture 2">
            <a:extLst>
              <a:ext uri="{FF2B5EF4-FFF2-40B4-BE49-F238E27FC236}">
                <a16:creationId xmlns:a16="http://schemas.microsoft.com/office/drawing/2014/main" id="{82139BC0-35D6-3748-8C55-4E696A43F86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77025" y="0"/>
            <a:ext cx="1456690" cy="3180715"/>
          </a:xfrm>
          <a:prstGeom prst="rect">
            <a:avLst/>
          </a:prstGeom>
        </p:spPr>
      </p:pic>
      <p:pic>
        <p:nvPicPr>
          <p:cNvPr id="4" name="Picture 3">
            <a:extLst>
              <a:ext uri="{FF2B5EF4-FFF2-40B4-BE49-F238E27FC236}">
                <a16:creationId xmlns:a16="http://schemas.microsoft.com/office/drawing/2014/main" id="{8672EAAC-BEE1-FD40-8F29-96DA60A749E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543568" y="40005"/>
            <a:ext cx="1350010" cy="3150870"/>
          </a:xfrm>
          <a:prstGeom prst="rect">
            <a:avLst/>
          </a:prstGeom>
        </p:spPr>
      </p:pic>
      <p:pic>
        <p:nvPicPr>
          <p:cNvPr id="5" name="Picture 4">
            <a:extLst>
              <a:ext uri="{FF2B5EF4-FFF2-40B4-BE49-F238E27FC236}">
                <a16:creationId xmlns:a16="http://schemas.microsoft.com/office/drawing/2014/main" id="{0FEF03F4-B6C5-2140-A01E-8F4ED15073F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770756" y="38735"/>
            <a:ext cx="1266825" cy="3152140"/>
          </a:xfrm>
          <a:prstGeom prst="rect">
            <a:avLst/>
          </a:prstGeom>
        </p:spPr>
      </p:pic>
      <p:sp>
        <p:nvSpPr>
          <p:cNvPr id="6" name="TextBox 5">
            <a:extLst>
              <a:ext uri="{FF2B5EF4-FFF2-40B4-BE49-F238E27FC236}">
                <a16:creationId xmlns:a16="http://schemas.microsoft.com/office/drawing/2014/main" id="{5644C245-938D-374E-9376-6E6F50023829}"/>
              </a:ext>
            </a:extLst>
          </p:cNvPr>
          <p:cNvSpPr txBox="1"/>
          <p:nvPr/>
        </p:nvSpPr>
        <p:spPr>
          <a:xfrm>
            <a:off x="453377" y="3360717"/>
            <a:ext cx="1596390" cy="461665"/>
          </a:xfrm>
          <a:prstGeom prst="rect">
            <a:avLst/>
          </a:prstGeom>
          <a:noFill/>
        </p:spPr>
        <p:txBody>
          <a:bodyPr wrap="square" rtlCol="0">
            <a:spAutoFit/>
          </a:bodyPr>
          <a:lstStyle/>
          <a:p>
            <a:r>
              <a:rPr lang="en-GB" sz="800" dirty="0">
                <a:latin typeface="Trebuchet MS" panose="020B0703020202090204" pitchFamily="34" charset="0"/>
              </a:rPr>
              <a:t>Fig 1 Shows from &amp; to &amp; the  3 service options Bus-Tram-Taxi journey time and Fare</a:t>
            </a:r>
          </a:p>
        </p:txBody>
      </p:sp>
      <p:sp>
        <p:nvSpPr>
          <p:cNvPr id="7" name="TextBox 6">
            <a:extLst>
              <a:ext uri="{FF2B5EF4-FFF2-40B4-BE49-F238E27FC236}">
                <a16:creationId xmlns:a16="http://schemas.microsoft.com/office/drawing/2014/main" id="{A2742547-2CD4-AC48-A7C0-FB0B5DADCA90}"/>
              </a:ext>
            </a:extLst>
          </p:cNvPr>
          <p:cNvSpPr txBox="1"/>
          <p:nvPr/>
        </p:nvSpPr>
        <p:spPr>
          <a:xfrm>
            <a:off x="2933430" y="3422272"/>
            <a:ext cx="1587327" cy="338554"/>
          </a:xfrm>
          <a:prstGeom prst="rect">
            <a:avLst/>
          </a:prstGeom>
          <a:noFill/>
        </p:spPr>
        <p:txBody>
          <a:bodyPr wrap="square" rtlCol="0">
            <a:spAutoFit/>
          </a:bodyPr>
          <a:lstStyle/>
          <a:p>
            <a:r>
              <a:rPr lang="en-GB" sz="800" dirty="0">
                <a:latin typeface="Trebuchet MS" panose="020B0703020202090204" pitchFamily="34" charset="0"/>
              </a:rPr>
              <a:t>Fig 2 Shows the return journey with two options available</a:t>
            </a:r>
          </a:p>
        </p:txBody>
      </p:sp>
      <p:sp>
        <p:nvSpPr>
          <p:cNvPr id="9" name="TextBox 8">
            <a:extLst>
              <a:ext uri="{FF2B5EF4-FFF2-40B4-BE49-F238E27FC236}">
                <a16:creationId xmlns:a16="http://schemas.microsoft.com/office/drawing/2014/main" id="{E0FB7D31-7649-D94F-8288-B200A302FFD0}"/>
              </a:ext>
            </a:extLst>
          </p:cNvPr>
          <p:cNvSpPr txBox="1"/>
          <p:nvPr/>
        </p:nvSpPr>
        <p:spPr>
          <a:xfrm>
            <a:off x="5404420" y="3360716"/>
            <a:ext cx="1260855" cy="584775"/>
          </a:xfrm>
          <a:prstGeom prst="rect">
            <a:avLst/>
          </a:prstGeom>
          <a:noFill/>
        </p:spPr>
        <p:txBody>
          <a:bodyPr wrap="square" rtlCol="0">
            <a:spAutoFit/>
          </a:bodyPr>
          <a:lstStyle/>
          <a:p>
            <a:r>
              <a:rPr lang="en-GB" sz="800" dirty="0">
                <a:latin typeface="Trebuchet MS" panose="020B0703020202090204" pitchFamily="34" charset="0"/>
              </a:rPr>
              <a:t>Fig 3 shows a combination of Bus and Rail to achieve the journey selected</a:t>
            </a:r>
          </a:p>
        </p:txBody>
      </p:sp>
      <p:sp>
        <p:nvSpPr>
          <p:cNvPr id="10" name="TextBox 9">
            <a:extLst>
              <a:ext uri="{FF2B5EF4-FFF2-40B4-BE49-F238E27FC236}">
                <a16:creationId xmlns:a16="http://schemas.microsoft.com/office/drawing/2014/main" id="{EDDA6E80-43F7-5140-8D5C-A5394B63265A}"/>
              </a:ext>
            </a:extLst>
          </p:cNvPr>
          <p:cNvSpPr txBox="1"/>
          <p:nvPr/>
        </p:nvSpPr>
        <p:spPr>
          <a:xfrm>
            <a:off x="8925197" y="3299161"/>
            <a:ext cx="1112384" cy="707886"/>
          </a:xfrm>
          <a:prstGeom prst="rect">
            <a:avLst/>
          </a:prstGeom>
          <a:noFill/>
        </p:spPr>
        <p:txBody>
          <a:bodyPr wrap="square" rtlCol="0">
            <a:spAutoFit/>
          </a:bodyPr>
          <a:lstStyle/>
          <a:p>
            <a:r>
              <a:rPr lang="en-GB" sz="800" dirty="0">
                <a:latin typeface="Trebuchet MS" panose="020B0703020202090204" pitchFamily="34" charset="0"/>
              </a:rPr>
              <a:t>Fig 4 Shows the map with bus stops and the roads traversed on the route</a:t>
            </a:r>
          </a:p>
        </p:txBody>
      </p:sp>
      <p:sp>
        <p:nvSpPr>
          <p:cNvPr id="11" name="Slide Number Placeholder 10"/>
          <p:cNvSpPr>
            <a:spLocks noGrp="1"/>
          </p:cNvSpPr>
          <p:nvPr>
            <p:ph type="sldNum" sz="quarter" idx="12"/>
          </p:nvPr>
        </p:nvSpPr>
        <p:spPr/>
        <p:txBody>
          <a:bodyPr/>
          <a:lstStyle/>
          <a:p>
            <a:fld id="{317CD59C-2272-6140-8121-A4D216F605B4}" type="slidenum">
              <a:rPr lang="en-GB" smtClean="0"/>
              <a:t>5</a:t>
            </a:fld>
            <a:endParaRPr lang="en-GB"/>
          </a:p>
        </p:txBody>
      </p:sp>
    </p:spTree>
    <p:extLst>
      <p:ext uri="{BB962C8B-B14F-4D97-AF65-F5344CB8AC3E}">
        <p14:creationId xmlns:p14="http://schemas.microsoft.com/office/powerpoint/2010/main" val="142619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A6F87C-3332-8546-A792-6FF341AC52F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510988" y="622080"/>
            <a:ext cx="1394460" cy="3019425"/>
          </a:xfrm>
          <a:prstGeom prst="rect">
            <a:avLst/>
          </a:prstGeom>
        </p:spPr>
      </p:pic>
      <p:pic>
        <p:nvPicPr>
          <p:cNvPr id="5" name="Picture 4">
            <a:extLst>
              <a:ext uri="{FF2B5EF4-FFF2-40B4-BE49-F238E27FC236}">
                <a16:creationId xmlns:a16="http://schemas.microsoft.com/office/drawing/2014/main" id="{16718181-6069-4A40-B0F8-CD74D9B56BC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48216" y="767764"/>
            <a:ext cx="1362075" cy="2948940"/>
          </a:xfrm>
          <a:prstGeom prst="rect">
            <a:avLst/>
          </a:prstGeom>
        </p:spPr>
      </p:pic>
      <p:sp>
        <p:nvSpPr>
          <p:cNvPr id="6" name="TextBox 5">
            <a:extLst>
              <a:ext uri="{FF2B5EF4-FFF2-40B4-BE49-F238E27FC236}">
                <a16:creationId xmlns:a16="http://schemas.microsoft.com/office/drawing/2014/main" id="{3DB455B3-8D6B-3843-A53E-91DE4B2A4B7B}"/>
              </a:ext>
            </a:extLst>
          </p:cNvPr>
          <p:cNvSpPr txBox="1"/>
          <p:nvPr/>
        </p:nvSpPr>
        <p:spPr>
          <a:xfrm>
            <a:off x="2510988" y="4096987"/>
            <a:ext cx="1394460" cy="338554"/>
          </a:xfrm>
          <a:prstGeom prst="rect">
            <a:avLst/>
          </a:prstGeom>
          <a:noFill/>
        </p:spPr>
        <p:txBody>
          <a:bodyPr wrap="square" rtlCol="0">
            <a:spAutoFit/>
          </a:bodyPr>
          <a:lstStyle/>
          <a:p>
            <a:r>
              <a:rPr lang="en-GB" sz="800" dirty="0">
                <a:latin typeface="Trebuchet MS" panose="020B0703020202090204" pitchFamily="34" charset="0"/>
              </a:rPr>
              <a:t>Fig  5 shows the map and an actual strip timetable</a:t>
            </a:r>
          </a:p>
        </p:txBody>
      </p:sp>
      <p:sp>
        <p:nvSpPr>
          <p:cNvPr id="7" name="TextBox 6">
            <a:extLst>
              <a:ext uri="{FF2B5EF4-FFF2-40B4-BE49-F238E27FC236}">
                <a16:creationId xmlns:a16="http://schemas.microsoft.com/office/drawing/2014/main" id="{C0C34B96-0525-B946-A1FE-1D2A62B696F3}"/>
              </a:ext>
            </a:extLst>
          </p:cNvPr>
          <p:cNvSpPr txBox="1"/>
          <p:nvPr/>
        </p:nvSpPr>
        <p:spPr>
          <a:xfrm>
            <a:off x="7848216" y="3973876"/>
            <a:ext cx="1362075" cy="584775"/>
          </a:xfrm>
          <a:prstGeom prst="rect">
            <a:avLst/>
          </a:prstGeom>
          <a:noFill/>
        </p:spPr>
        <p:txBody>
          <a:bodyPr wrap="square" rtlCol="0">
            <a:spAutoFit/>
          </a:bodyPr>
          <a:lstStyle/>
          <a:p>
            <a:r>
              <a:rPr lang="en-GB" sz="800" dirty="0">
                <a:latin typeface="Trebuchet MS" panose="020B0703020202090204" pitchFamily="34" charset="0"/>
              </a:rPr>
              <a:t>Fig 6 Shows a list of buses from a stop served by more than one bus route</a:t>
            </a:r>
          </a:p>
        </p:txBody>
      </p:sp>
      <p:sp>
        <p:nvSpPr>
          <p:cNvPr id="3" name="Slide Number Placeholder 2"/>
          <p:cNvSpPr>
            <a:spLocks noGrp="1"/>
          </p:cNvSpPr>
          <p:nvPr>
            <p:ph type="sldNum" sz="quarter" idx="12"/>
          </p:nvPr>
        </p:nvSpPr>
        <p:spPr/>
        <p:txBody>
          <a:bodyPr/>
          <a:lstStyle/>
          <a:p>
            <a:fld id="{317CD59C-2272-6140-8121-A4D216F605B4}" type="slidenum">
              <a:rPr lang="en-GB" smtClean="0"/>
              <a:t>6</a:t>
            </a:fld>
            <a:endParaRPr lang="en-GB"/>
          </a:p>
        </p:txBody>
      </p:sp>
    </p:spTree>
    <p:extLst>
      <p:ext uri="{BB962C8B-B14F-4D97-AF65-F5344CB8AC3E}">
        <p14:creationId xmlns:p14="http://schemas.microsoft.com/office/powerpoint/2010/main" val="32655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077" y="385465"/>
            <a:ext cx="10058400" cy="5031662"/>
          </a:xfrm>
          <a:prstGeom prst="rect">
            <a:avLst/>
          </a:prstGeom>
        </p:spPr>
      </p:pic>
      <p:sp>
        <p:nvSpPr>
          <p:cNvPr id="3" name="TextBox 2"/>
          <p:cNvSpPr txBox="1"/>
          <p:nvPr/>
        </p:nvSpPr>
        <p:spPr>
          <a:xfrm>
            <a:off x="983673" y="5915891"/>
            <a:ext cx="9518072" cy="369332"/>
          </a:xfrm>
          <a:prstGeom prst="rect">
            <a:avLst/>
          </a:prstGeom>
          <a:noFill/>
        </p:spPr>
        <p:txBody>
          <a:bodyPr wrap="square" rtlCol="0">
            <a:spAutoFit/>
          </a:bodyPr>
          <a:lstStyle/>
          <a:p>
            <a:pPr algn="ctr"/>
            <a:r>
              <a:rPr lang="en-GB" dirty="0">
                <a:latin typeface="Trebuchet MS" panose="020B0603020202020204" pitchFamily="34" charset="0"/>
              </a:rPr>
              <a:t>Fig 6 Scheduling Manipulation Function </a:t>
            </a:r>
          </a:p>
        </p:txBody>
      </p:sp>
      <p:sp>
        <p:nvSpPr>
          <p:cNvPr id="5" name="Slide Number Placeholder 4"/>
          <p:cNvSpPr>
            <a:spLocks noGrp="1"/>
          </p:cNvSpPr>
          <p:nvPr>
            <p:ph type="sldNum" sz="quarter" idx="12"/>
          </p:nvPr>
        </p:nvSpPr>
        <p:spPr/>
        <p:txBody>
          <a:bodyPr/>
          <a:lstStyle/>
          <a:p>
            <a:fld id="{317CD59C-2272-6140-8121-A4D216F605B4}" type="slidenum">
              <a:rPr lang="en-GB" smtClean="0"/>
              <a:t>7</a:t>
            </a:fld>
            <a:endParaRPr lang="en-GB"/>
          </a:p>
        </p:txBody>
      </p:sp>
    </p:spTree>
    <p:extLst>
      <p:ext uri="{BB962C8B-B14F-4D97-AF65-F5344CB8AC3E}">
        <p14:creationId xmlns:p14="http://schemas.microsoft.com/office/powerpoint/2010/main" val="48686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418" y="1016143"/>
            <a:ext cx="7787320" cy="455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93273" y="5929745"/>
            <a:ext cx="8659091" cy="369332"/>
          </a:xfrm>
          <a:prstGeom prst="rect">
            <a:avLst/>
          </a:prstGeom>
          <a:noFill/>
        </p:spPr>
        <p:txBody>
          <a:bodyPr wrap="square" rtlCol="0">
            <a:spAutoFit/>
          </a:bodyPr>
          <a:lstStyle/>
          <a:p>
            <a:pPr algn="ctr"/>
            <a:r>
              <a:rPr lang="en-GB" b="1" dirty="0">
                <a:latin typeface="Trebuchet MS" panose="020B0603020202020204" pitchFamily="34" charset="0"/>
              </a:rPr>
              <a:t>Fig 7 – Typical eTicketing architecture on which the NJP would sit</a:t>
            </a:r>
          </a:p>
        </p:txBody>
      </p:sp>
      <p:sp>
        <p:nvSpPr>
          <p:cNvPr id="4" name="Slide Number Placeholder 3"/>
          <p:cNvSpPr>
            <a:spLocks noGrp="1"/>
          </p:cNvSpPr>
          <p:nvPr>
            <p:ph type="sldNum" sz="quarter" idx="12"/>
          </p:nvPr>
        </p:nvSpPr>
        <p:spPr/>
        <p:txBody>
          <a:bodyPr/>
          <a:lstStyle/>
          <a:p>
            <a:fld id="{317CD59C-2272-6140-8121-A4D216F605B4}" type="slidenum">
              <a:rPr lang="en-GB" smtClean="0"/>
              <a:t>8</a:t>
            </a:fld>
            <a:endParaRPr lang="en-GB"/>
          </a:p>
        </p:txBody>
      </p:sp>
    </p:spTree>
    <p:extLst>
      <p:ext uri="{BB962C8B-B14F-4D97-AF65-F5344CB8AC3E}">
        <p14:creationId xmlns:p14="http://schemas.microsoft.com/office/powerpoint/2010/main" val="173594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490" y="309563"/>
            <a:ext cx="7873218" cy="588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25782" y="6225523"/>
            <a:ext cx="7841673" cy="646331"/>
          </a:xfrm>
          <a:prstGeom prst="rect">
            <a:avLst/>
          </a:prstGeom>
          <a:noFill/>
        </p:spPr>
        <p:txBody>
          <a:bodyPr wrap="square" rtlCol="0">
            <a:spAutoFit/>
          </a:bodyPr>
          <a:lstStyle/>
          <a:p>
            <a:pPr algn="ctr"/>
            <a:r>
              <a:rPr lang="en-GB" dirty="0">
                <a:latin typeface="Trebuchet MS" panose="020B0603020202020204" pitchFamily="34" charset="0"/>
              </a:rPr>
              <a:t>Fig 8 Example of Drivers Roster which the LTA would be able to offer to Bus Operators</a:t>
            </a:r>
          </a:p>
        </p:txBody>
      </p:sp>
      <p:sp>
        <p:nvSpPr>
          <p:cNvPr id="4" name="Slide Number Placeholder 3"/>
          <p:cNvSpPr>
            <a:spLocks noGrp="1"/>
          </p:cNvSpPr>
          <p:nvPr>
            <p:ph type="sldNum" sz="quarter" idx="12"/>
          </p:nvPr>
        </p:nvSpPr>
        <p:spPr/>
        <p:txBody>
          <a:bodyPr/>
          <a:lstStyle/>
          <a:p>
            <a:fld id="{317CD59C-2272-6140-8121-A4D216F605B4}" type="slidenum">
              <a:rPr lang="en-GB" smtClean="0"/>
              <a:t>9</a:t>
            </a:fld>
            <a:endParaRPr lang="en-GB"/>
          </a:p>
        </p:txBody>
      </p:sp>
    </p:spTree>
    <p:extLst>
      <p:ext uri="{BB962C8B-B14F-4D97-AF65-F5344CB8AC3E}">
        <p14:creationId xmlns:p14="http://schemas.microsoft.com/office/powerpoint/2010/main" val="3525663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1876</Words>
  <Application>Microsoft Macintosh PowerPoint</Application>
  <PresentationFormat>Widescreen</PresentationFormat>
  <Paragraphs>121</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Trebuchet MS</vt:lpstr>
      <vt:lpstr>Office Theme</vt:lpstr>
      <vt:lpstr>1_Office Theme</vt:lpstr>
      <vt:lpstr>2_Office Theme</vt:lpstr>
      <vt:lpstr>PowerPoint Presentation</vt:lpstr>
      <vt:lpstr>National Journey Planner (NJP)</vt:lpstr>
      <vt:lpstr>How Will the NJP Work &amp; What Will It Show ?</vt:lpstr>
      <vt:lpstr>How it Works 2</vt:lpstr>
      <vt:lpstr>PowerPoint Presentation</vt:lpstr>
      <vt:lpstr>PowerPoint Presentation</vt:lpstr>
      <vt:lpstr>PowerPoint Presentation</vt:lpstr>
      <vt:lpstr>PowerPoint Presentation</vt:lpstr>
      <vt:lpstr>PowerPoint Presentation</vt:lpstr>
      <vt:lpstr>Introduction of Route Numbering </vt:lpstr>
      <vt:lpstr>Customer Benefits</vt:lpstr>
      <vt:lpstr>Benefits to the Authority with the Introduction of the National Journey Planner. </vt:lpstr>
      <vt:lpstr>Benefits to the Authority with the Introduction of the National Journey Planner. (2) </vt:lpstr>
      <vt:lpstr>How would this project be delivered? </vt:lpstr>
      <vt:lpstr>Building the National Journey Planner App. </vt:lpstr>
      <vt:lpstr>Development Requirements</vt:lpstr>
      <vt:lpstr>On-Going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Journey Planner (NJP)</dc:title>
  <dc:creator>Sam Simpson</dc:creator>
  <cp:lastModifiedBy>simpson.samuel@outlook.com</cp:lastModifiedBy>
  <cp:revision>55</cp:revision>
  <cp:lastPrinted>2019-04-24T23:40:45Z</cp:lastPrinted>
  <dcterms:created xsi:type="dcterms:W3CDTF">2019-04-05T21:39:37Z</dcterms:created>
  <dcterms:modified xsi:type="dcterms:W3CDTF">2020-01-20T00:02:10Z</dcterms:modified>
</cp:coreProperties>
</file>